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94B44-F9E9-4FA3-8E02-90735CB25A10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5CBB6-FC50-4323-9E6E-DFFC34232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362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94B44-F9E9-4FA3-8E02-90735CB25A10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5CBB6-FC50-4323-9E6E-DFFC34232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74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94B44-F9E9-4FA3-8E02-90735CB25A10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5CBB6-FC50-4323-9E6E-DFFC34232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175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94B44-F9E9-4FA3-8E02-90735CB25A10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5CBB6-FC50-4323-9E6E-DFFC34232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435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94B44-F9E9-4FA3-8E02-90735CB25A10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5CBB6-FC50-4323-9E6E-DFFC34232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57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94B44-F9E9-4FA3-8E02-90735CB25A10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5CBB6-FC50-4323-9E6E-DFFC34232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123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94B44-F9E9-4FA3-8E02-90735CB25A10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5CBB6-FC50-4323-9E6E-DFFC34232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27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94B44-F9E9-4FA3-8E02-90735CB25A10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5CBB6-FC50-4323-9E6E-DFFC34232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900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94B44-F9E9-4FA3-8E02-90735CB25A10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5CBB6-FC50-4323-9E6E-DFFC34232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266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94B44-F9E9-4FA3-8E02-90735CB25A10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5CBB6-FC50-4323-9E6E-DFFC34232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91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94B44-F9E9-4FA3-8E02-90735CB25A10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5CBB6-FC50-4323-9E6E-DFFC34232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40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94B44-F9E9-4FA3-8E02-90735CB25A10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5CBB6-FC50-4323-9E6E-DFFC34232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55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5th%20D%20Reclamation%20Agrmt%20.doc" TargetMode="External"/><Relationship Id="rId2" Type="http://schemas.openxmlformats.org/officeDocument/2006/relationships/hyperlink" Target="5th%20D%20Agenda%20Template%20.doc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5th%20D%20Standing%20Committees%20Sign-up%20Template.doc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dsmall06@Hotmail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217026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660066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Coming Home: Reclaiming and Retaining Omega’s Sons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>
                <a:solidFill>
                  <a:srgbClr val="660066"/>
                </a:solidFill>
              </a:rPr>
              <a:t/>
            </a:r>
            <a:br>
              <a:rPr lang="en-US" dirty="0">
                <a:solidFill>
                  <a:srgbClr val="660066"/>
                </a:solidFill>
              </a:rPr>
            </a:br>
            <a:r>
              <a:rPr lang="en-US" sz="4400" b="1" dirty="0" smtClean="0">
                <a:solidFill>
                  <a:srgbClr val="660066"/>
                </a:solidFill>
              </a:rPr>
              <a:t>A Plan of Action and Commitment</a:t>
            </a:r>
            <a:endParaRPr lang="en-US" sz="4400" b="1" dirty="0">
              <a:solidFill>
                <a:srgbClr val="66006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91916" y="4941553"/>
            <a:ext cx="9144000" cy="1655762"/>
          </a:xfrm>
        </p:spPr>
        <p:txBody>
          <a:bodyPr/>
          <a:lstStyle/>
          <a:p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District Reclamation </a:t>
            </a:r>
          </a:p>
          <a:p>
            <a:r>
              <a:rPr lang="en-US" dirty="0" smtClean="0"/>
              <a:t>Omega Psi Phi Fraternity, Inc.</a:t>
            </a:r>
          </a:p>
          <a:p>
            <a:r>
              <a:rPr lang="en-US" dirty="0" smtClean="0"/>
              <a:t>Bro. Dennis “Biggie” Small, Chairman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04" y="4946483"/>
            <a:ext cx="1428750" cy="1495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229" y="4926180"/>
            <a:ext cx="1513234" cy="1506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00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519" y="0"/>
            <a:ext cx="91949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95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568" y="0"/>
            <a:ext cx="9148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58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920" y="0"/>
            <a:ext cx="91561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75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079" y="0"/>
            <a:ext cx="91658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38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 smtClean="0">
                <a:solidFill>
                  <a:srgbClr val="660066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Plan</a:t>
            </a:r>
            <a:r>
              <a:rPr lang="en-US" sz="6000" b="1" dirty="0" smtClean="0">
                <a:solidFill>
                  <a:srgbClr val="660066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B: Reclamation and Retention Workshop</a:t>
            </a:r>
            <a:endParaRPr lang="en-US" sz="6000" b="1" dirty="0">
              <a:solidFill>
                <a:srgbClr val="660066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smtClean="0">
                <a:solidFill>
                  <a:srgbClr val="660066"/>
                </a:solidFill>
                <a:hlinkClick r:id="rId2" action="ppaction://hlinkfile"/>
              </a:rPr>
              <a:t>5th D Agenda Template .doc</a:t>
            </a:r>
            <a:endParaRPr lang="en-US" sz="3200" b="1" dirty="0" smtClean="0">
              <a:solidFill>
                <a:srgbClr val="660066"/>
              </a:solidFill>
            </a:endParaRPr>
          </a:p>
          <a:p>
            <a:pPr marL="0" indent="0" algn="ctr">
              <a:buNone/>
            </a:pPr>
            <a:endParaRPr lang="en-US" sz="3200" b="1" dirty="0">
              <a:solidFill>
                <a:srgbClr val="660066"/>
              </a:solidFill>
            </a:endParaRPr>
          </a:p>
          <a:p>
            <a:pPr marL="0" indent="0" algn="ctr">
              <a:buNone/>
            </a:pPr>
            <a:r>
              <a:rPr lang="en-US" sz="3200" b="1" dirty="0" smtClean="0">
                <a:solidFill>
                  <a:srgbClr val="660066"/>
                </a:solidFill>
                <a:hlinkClick r:id="rId3" action="ppaction://hlinkfile"/>
              </a:rPr>
              <a:t>5th D Reclamation </a:t>
            </a:r>
            <a:r>
              <a:rPr lang="en-US" sz="3200" b="1" dirty="0" err="1" smtClean="0">
                <a:solidFill>
                  <a:srgbClr val="660066"/>
                </a:solidFill>
                <a:hlinkClick r:id="rId3" action="ppaction://hlinkfile"/>
              </a:rPr>
              <a:t>Agrmt</a:t>
            </a:r>
            <a:r>
              <a:rPr lang="en-US" sz="3200" b="1" dirty="0" smtClean="0">
                <a:solidFill>
                  <a:srgbClr val="660066"/>
                </a:solidFill>
                <a:hlinkClick r:id="rId3" action="ppaction://hlinkfile"/>
              </a:rPr>
              <a:t> .doc</a:t>
            </a:r>
            <a:endParaRPr lang="en-US" sz="3200" b="1" dirty="0" smtClean="0">
              <a:solidFill>
                <a:srgbClr val="660066"/>
              </a:solidFill>
            </a:endParaRPr>
          </a:p>
          <a:p>
            <a:pPr marL="0" indent="0" algn="ctr">
              <a:buNone/>
            </a:pPr>
            <a:endParaRPr lang="en-US" sz="3200" b="1" dirty="0">
              <a:solidFill>
                <a:srgbClr val="660066"/>
              </a:solidFill>
            </a:endParaRPr>
          </a:p>
          <a:p>
            <a:pPr marL="0" indent="0" algn="ctr">
              <a:buNone/>
            </a:pPr>
            <a:r>
              <a:rPr lang="en-US" sz="3200" b="1" dirty="0" smtClean="0">
                <a:solidFill>
                  <a:srgbClr val="660066"/>
                </a:solidFill>
                <a:hlinkClick r:id="rId4" action="ppaction://hlinkfile"/>
              </a:rPr>
              <a:t>5th D Standing Committees Sign-up Template.doc</a:t>
            </a:r>
            <a:endParaRPr lang="en-US" sz="3200" b="1" dirty="0" smtClean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94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dirty="0" smtClean="0">
                <a:solidFill>
                  <a:srgbClr val="660066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Plan C: Homecoming “Hit” Teams</a:t>
            </a:r>
            <a:endParaRPr lang="en-US" sz="7200" b="1" dirty="0">
              <a:solidFill>
                <a:srgbClr val="660066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200" b="1" dirty="0" smtClean="0">
              <a:solidFill>
                <a:srgbClr val="660066"/>
              </a:solidFill>
            </a:endParaRPr>
          </a:p>
          <a:p>
            <a:pPr marL="0" indent="0">
              <a:buNone/>
            </a:pPr>
            <a:endParaRPr lang="en-US" sz="3200" b="1" dirty="0" smtClean="0">
              <a:solidFill>
                <a:srgbClr val="660066"/>
              </a:solidFill>
            </a:endParaRPr>
          </a:p>
          <a:p>
            <a:pPr marL="0" indent="0">
              <a:buNone/>
            </a:pPr>
            <a:endParaRPr lang="en-US" sz="3200" b="1" dirty="0" smtClean="0">
              <a:solidFill>
                <a:srgbClr val="660066"/>
              </a:solidFill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997" y="1482875"/>
            <a:ext cx="9021687" cy="537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70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830" y="0"/>
            <a:ext cx="92243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35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035" y="0"/>
            <a:ext cx="91319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0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dirty="0" smtClean="0">
                <a:solidFill>
                  <a:srgbClr val="660066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Town Hall Meetings</a:t>
            </a:r>
            <a:endParaRPr lang="en-US" sz="7200" b="1" dirty="0">
              <a:solidFill>
                <a:srgbClr val="660066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363579"/>
            <a:ext cx="2550695" cy="4491789"/>
          </a:xfrm>
        </p:spPr>
      </p:pic>
    </p:spTree>
    <p:extLst>
      <p:ext uri="{BB962C8B-B14F-4D97-AF65-F5344CB8AC3E}">
        <p14:creationId xmlns:p14="http://schemas.microsoft.com/office/powerpoint/2010/main" val="141350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147" y="3599447"/>
            <a:ext cx="5566610" cy="41749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789" y="3599447"/>
            <a:ext cx="5975684" cy="44817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126" y="-136358"/>
            <a:ext cx="4574674" cy="343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18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dirty="0" smtClean="0">
                <a:solidFill>
                  <a:srgbClr val="660066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Bringing Omega Men Home</a:t>
            </a:r>
            <a:endParaRPr lang="en-US" sz="7200" b="1" dirty="0">
              <a:solidFill>
                <a:srgbClr val="660066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200" b="1" dirty="0" smtClean="0">
                <a:solidFill>
                  <a:srgbClr val="660066"/>
                </a:solidFill>
              </a:rPr>
              <a:t>Retention and Reclamation Overview</a:t>
            </a:r>
          </a:p>
          <a:p>
            <a:pPr marL="0" indent="0">
              <a:buNone/>
            </a:pPr>
            <a:endParaRPr lang="en-US" sz="3200" b="1" dirty="0" smtClean="0">
              <a:solidFill>
                <a:srgbClr val="660066"/>
              </a:solidFill>
            </a:endParaRPr>
          </a:p>
          <a:p>
            <a:r>
              <a:rPr lang="en-US" sz="3200" b="1" dirty="0" smtClean="0">
                <a:solidFill>
                  <a:srgbClr val="660066"/>
                </a:solidFill>
              </a:rPr>
              <a:t>Strategies for Retaining and Reclaiming:</a:t>
            </a:r>
          </a:p>
          <a:p>
            <a:pPr lvl="1"/>
            <a:r>
              <a:rPr lang="en-US" b="1" dirty="0" smtClean="0">
                <a:solidFill>
                  <a:srgbClr val="660066"/>
                </a:solidFill>
              </a:rPr>
              <a:t>Omega University</a:t>
            </a:r>
          </a:p>
          <a:p>
            <a:pPr lvl="1"/>
            <a:r>
              <a:rPr lang="en-US" b="1" dirty="0" smtClean="0">
                <a:solidFill>
                  <a:srgbClr val="660066"/>
                </a:solidFill>
              </a:rPr>
              <a:t>Reclamation/Retention Workshop</a:t>
            </a:r>
          </a:p>
          <a:p>
            <a:pPr lvl="1"/>
            <a:r>
              <a:rPr lang="en-US" b="1" dirty="0" smtClean="0">
                <a:solidFill>
                  <a:srgbClr val="660066"/>
                </a:solidFill>
              </a:rPr>
              <a:t>Homecoming “Hit Teams”</a:t>
            </a:r>
          </a:p>
          <a:p>
            <a:pPr lvl="1"/>
            <a:r>
              <a:rPr lang="en-US" b="1" dirty="0" smtClean="0">
                <a:solidFill>
                  <a:srgbClr val="660066"/>
                </a:solidFill>
              </a:rPr>
              <a:t>Town Hall Meetings</a:t>
            </a:r>
          </a:p>
          <a:p>
            <a:pPr lvl="1"/>
            <a:r>
              <a:rPr lang="en-US" b="1" dirty="0" smtClean="0">
                <a:solidFill>
                  <a:srgbClr val="660066"/>
                </a:solidFill>
              </a:rPr>
              <a:t>Marketing Omega</a:t>
            </a:r>
          </a:p>
          <a:p>
            <a:pPr marL="457200" lvl="1" indent="0">
              <a:buNone/>
            </a:pPr>
            <a:endParaRPr lang="en-US" b="1" dirty="0" smtClean="0">
              <a:solidFill>
                <a:srgbClr val="660066"/>
              </a:solidFill>
            </a:endParaRPr>
          </a:p>
          <a:p>
            <a:r>
              <a:rPr lang="en-US" sz="3200" b="1" dirty="0" smtClean="0">
                <a:solidFill>
                  <a:srgbClr val="660066"/>
                </a:solidFill>
              </a:rPr>
              <a:t>Financial Benefits</a:t>
            </a:r>
          </a:p>
          <a:p>
            <a:pPr marL="0" indent="0">
              <a:buNone/>
            </a:pPr>
            <a:endParaRPr lang="en-US" sz="3200" b="1" dirty="0" smtClean="0">
              <a:solidFill>
                <a:srgbClr val="660066"/>
              </a:solidFill>
            </a:endParaRPr>
          </a:p>
          <a:p>
            <a:r>
              <a:rPr lang="en-US" sz="3200" b="1" dirty="0" smtClean="0">
                <a:solidFill>
                  <a:srgbClr val="660066"/>
                </a:solidFill>
              </a:rPr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317342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660066"/>
                </a:solidFill>
              </a:rPr>
              <a:t>Contact Information</a:t>
            </a:r>
            <a:endParaRPr lang="en-US" b="1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660066"/>
                </a:solidFill>
              </a:rPr>
              <a:t>Dennis “Biggie” Small, Chairman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660066"/>
                </a:solidFill>
              </a:rPr>
              <a:t>Fifth District Reclamation 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660066"/>
                </a:solidFill>
              </a:rPr>
              <a:t>Email: </a:t>
            </a:r>
            <a:r>
              <a:rPr lang="en-US" b="1" dirty="0" smtClean="0">
                <a:solidFill>
                  <a:srgbClr val="660066"/>
                </a:solidFill>
                <a:hlinkClick r:id="rId2"/>
              </a:rPr>
              <a:t>dsmall06@Hotmail.com</a:t>
            </a:r>
            <a:endParaRPr lang="en-US" b="1" dirty="0" smtClean="0">
              <a:solidFill>
                <a:srgbClr val="660066"/>
              </a:solidFill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660066"/>
                </a:solidFill>
              </a:rPr>
              <a:t>Phone: (901) 292-9032</a:t>
            </a:r>
            <a:endParaRPr lang="en-US" b="1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80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dirty="0" smtClean="0">
                <a:solidFill>
                  <a:srgbClr val="660066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Reclaiming and Retaining</a:t>
            </a:r>
            <a:endParaRPr lang="en-US" sz="7200" b="1" dirty="0">
              <a:solidFill>
                <a:srgbClr val="660066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660066"/>
                </a:solidFill>
              </a:rPr>
              <a:t>Re-acquainting</a:t>
            </a:r>
          </a:p>
          <a:p>
            <a:r>
              <a:rPr lang="en-US" sz="3200" b="1" dirty="0" smtClean="0">
                <a:solidFill>
                  <a:srgbClr val="660066"/>
                </a:solidFill>
              </a:rPr>
              <a:t>Re-introducing</a:t>
            </a:r>
          </a:p>
          <a:p>
            <a:r>
              <a:rPr lang="en-US" sz="3200" b="1" dirty="0" smtClean="0">
                <a:solidFill>
                  <a:srgbClr val="660066"/>
                </a:solidFill>
              </a:rPr>
              <a:t>Re-connecting</a:t>
            </a:r>
          </a:p>
          <a:p>
            <a:r>
              <a:rPr lang="en-US" sz="3200" b="1" dirty="0" smtClean="0">
                <a:solidFill>
                  <a:srgbClr val="660066"/>
                </a:solidFill>
              </a:rPr>
              <a:t>Re-committing</a:t>
            </a:r>
          </a:p>
          <a:p>
            <a:r>
              <a:rPr lang="en-US" sz="3200" b="1" dirty="0" smtClean="0">
                <a:solidFill>
                  <a:srgbClr val="660066"/>
                </a:solidFill>
              </a:rPr>
              <a:t>Re-igniting</a:t>
            </a:r>
            <a:endParaRPr lang="en-US" sz="3200" b="1" dirty="0">
              <a:solidFill>
                <a:srgbClr val="660066"/>
              </a:solidFill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43" y="1565140"/>
            <a:ext cx="2750884" cy="2068397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201" y="4243290"/>
            <a:ext cx="2836726" cy="21286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218" y="2118681"/>
            <a:ext cx="4035552" cy="302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32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8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37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dirty="0" smtClean="0">
                <a:solidFill>
                  <a:srgbClr val="660066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Barriers to Reclaiming and Retaining</a:t>
            </a:r>
            <a:endParaRPr lang="en-US" sz="7200" b="1" dirty="0">
              <a:solidFill>
                <a:srgbClr val="660066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200" b="1" dirty="0" smtClean="0">
                <a:solidFill>
                  <a:srgbClr val="660066"/>
                </a:solidFill>
              </a:rPr>
              <a:t>Brother-to-Brother conflicts over Fraternity business</a:t>
            </a:r>
          </a:p>
          <a:p>
            <a:r>
              <a:rPr lang="en-US" sz="3200" b="1" dirty="0" smtClean="0">
                <a:solidFill>
                  <a:srgbClr val="660066"/>
                </a:solidFill>
              </a:rPr>
              <a:t>Inability to forgive missteps, move on</a:t>
            </a:r>
          </a:p>
          <a:p>
            <a:r>
              <a:rPr lang="en-US" sz="3200" b="1" dirty="0" smtClean="0">
                <a:solidFill>
                  <a:srgbClr val="660066"/>
                </a:solidFill>
              </a:rPr>
              <a:t>Ineffective, </a:t>
            </a:r>
            <a:r>
              <a:rPr lang="en-US" sz="3200" b="1" dirty="0" err="1" smtClean="0">
                <a:solidFill>
                  <a:srgbClr val="660066"/>
                </a:solidFill>
              </a:rPr>
              <a:t>podding</a:t>
            </a:r>
            <a:r>
              <a:rPr lang="en-US" sz="3200" b="1" dirty="0" smtClean="0">
                <a:solidFill>
                  <a:srgbClr val="660066"/>
                </a:solidFill>
              </a:rPr>
              <a:t> meetings</a:t>
            </a:r>
          </a:p>
          <a:p>
            <a:r>
              <a:rPr lang="en-US" sz="3200" b="1" dirty="0" smtClean="0">
                <a:solidFill>
                  <a:srgbClr val="660066"/>
                </a:solidFill>
              </a:rPr>
              <a:t>Image of the Fraternity</a:t>
            </a:r>
            <a:endParaRPr lang="en-US" sz="3200" b="1" dirty="0">
              <a:solidFill>
                <a:srgbClr val="660066"/>
              </a:solidFill>
            </a:endParaRPr>
          </a:p>
          <a:p>
            <a:r>
              <a:rPr lang="en-US" sz="3200" b="1" dirty="0" smtClean="0">
                <a:solidFill>
                  <a:srgbClr val="660066"/>
                </a:solidFill>
              </a:rPr>
              <a:t>Unwelcoming or parochial attitudes</a:t>
            </a:r>
          </a:p>
          <a:p>
            <a:r>
              <a:rPr lang="en-US" sz="3200" b="1" dirty="0" smtClean="0">
                <a:solidFill>
                  <a:srgbClr val="660066"/>
                </a:solidFill>
              </a:rPr>
              <a:t>Inadequate transition from undergraduate to graduate</a:t>
            </a:r>
          </a:p>
          <a:p>
            <a:r>
              <a:rPr lang="en-US" sz="3200" b="1" dirty="0" smtClean="0">
                <a:solidFill>
                  <a:srgbClr val="660066"/>
                </a:solidFill>
              </a:rPr>
              <a:t>Lack of role or niche to keep members engaged and involved</a:t>
            </a:r>
          </a:p>
          <a:p>
            <a:r>
              <a:rPr lang="en-US" sz="3200" b="1" dirty="0" smtClean="0">
                <a:solidFill>
                  <a:srgbClr val="660066"/>
                </a:solidFill>
              </a:rPr>
              <a:t>Perceived “slights” from having been out of touch with Omega</a:t>
            </a:r>
          </a:p>
          <a:p>
            <a:endParaRPr lang="en-US" sz="3200" b="1" dirty="0" smtClean="0">
              <a:solidFill>
                <a:srgbClr val="660066"/>
              </a:solidFill>
            </a:endParaRPr>
          </a:p>
          <a:p>
            <a:pPr marL="0" indent="0">
              <a:buNone/>
            </a:pPr>
            <a:endParaRPr lang="en-US" sz="3200" b="1" dirty="0" smtClean="0">
              <a:solidFill>
                <a:srgbClr val="660066"/>
              </a:solidFill>
            </a:endParaRPr>
          </a:p>
          <a:p>
            <a:pPr marL="0" indent="0">
              <a:buNone/>
            </a:pPr>
            <a:endParaRPr lang="en-US" sz="3200" b="1" dirty="0" smtClean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40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688" y="0"/>
            <a:ext cx="91826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23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583" y="0"/>
            <a:ext cx="91488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31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786" y="0"/>
            <a:ext cx="92024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40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965" y="0"/>
            <a:ext cx="92220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37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710</TotalTime>
  <Words>182</Words>
  <Application>Microsoft Office PowerPoint</Application>
  <PresentationFormat>Widescreen</PresentationFormat>
  <Paragraphs>47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Angsana New</vt:lpstr>
      <vt:lpstr>AngsanaUPC</vt:lpstr>
      <vt:lpstr>Arial</vt:lpstr>
      <vt:lpstr>Calibri</vt:lpstr>
      <vt:lpstr>Calibri Light</vt:lpstr>
      <vt:lpstr>Office Theme</vt:lpstr>
      <vt:lpstr>Coming Home: Reclaiming and Retaining Omega’s Sons  A Plan of Action and Commitment</vt:lpstr>
      <vt:lpstr>Bringing Omega Men Home</vt:lpstr>
      <vt:lpstr>Reclaiming and Retaining</vt:lpstr>
      <vt:lpstr>PowerPoint Presentation</vt:lpstr>
      <vt:lpstr>Barriers to Reclaiming and Retaining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Plan B: Reclamation and Retention Workshop</vt:lpstr>
      <vt:lpstr>Plan C: Homecoming “Hit” Teams</vt:lpstr>
      <vt:lpstr>PowerPoint Presentation</vt:lpstr>
      <vt:lpstr>PowerPoint Presentation</vt:lpstr>
      <vt:lpstr>Town Hall Meetings</vt:lpstr>
      <vt:lpstr>PowerPoint Presentation</vt:lpstr>
      <vt:lpstr>Contact Information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Coming Home: Reclaiming and Retaining Omega’s Sons  A Plan of Action and Commitment</dc:title>
  <dc:creator>Dennis D. Small</dc:creator>
  <cp:lastModifiedBy>Dennis D. Small</cp:lastModifiedBy>
  <cp:revision>20</cp:revision>
  <dcterms:created xsi:type="dcterms:W3CDTF">2014-10-24T20:53:15Z</dcterms:created>
  <dcterms:modified xsi:type="dcterms:W3CDTF">2014-10-25T08:43:31Z</dcterms:modified>
</cp:coreProperties>
</file>