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62" r:id="rId3"/>
    <p:sldId id="263" r:id="rId4"/>
    <p:sldId id="264" r:id="rId5"/>
    <p:sldId id="266" r:id="rId6"/>
    <p:sldId id="267" r:id="rId7"/>
    <p:sldId id="268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20" autoAdjust="0"/>
    <p:restoredTop sz="91367" autoAdjust="0"/>
  </p:normalViewPr>
  <p:slideViewPr>
    <p:cSldViewPr snapToGrid="0">
      <p:cViewPr>
        <p:scale>
          <a:sx n="90" d="100"/>
          <a:sy n="90" d="100"/>
        </p:scale>
        <p:origin x="870" y="-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CAD895-9332-461D-9405-42F29E524A47}" type="datetimeFigureOut">
              <a:rPr lang="en-US" smtClean="0"/>
              <a:t>10/29/2019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A8D717-77E8-42C3-AC90-9373D4A80E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974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A8D717-77E8-42C3-AC90-9373D4A80EB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6115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8E2CF-275C-4B3B-90C9-4791465DB8AF}" type="datetimeFigureOut">
              <a:rPr lang="en-US" smtClean="0"/>
              <a:t>10/29/2019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B238D-A1A3-413A-83E6-C418018BFE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4256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8E2CF-275C-4B3B-90C9-4791465DB8AF}" type="datetimeFigureOut">
              <a:rPr lang="en-US" smtClean="0"/>
              <a:t>10/29/2019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B238D-A1A3-413A-83E6-C418018BFE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345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8E2CF-275C-4B3B-90C9-4791465DB8AF}" type="datetimeFigureOut">
              <a:rPr lang="en-US" smtClean="0"/>
              <a:t>10/29/2019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B238D-A1A3-413A-83E6-C418018BFE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72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8E2CF-275C-4B3B-90C9-4791465DB8AF}" type="datetimeFigureOut">
              <a:rPr lang="en-US" smtClean="0"/>
              <a:t>10/29/2019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B238D-A1A3-413A-83E6-C418018BFE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0717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8E2CF-275C-4B3B-90C9-4791465DB8AF}" type="datetimeFigureOut">
              <a:rPr lang="en-US" smtClean="0"/>
              <a:t>10/29/2019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B238D-A1A3-413A-83E6-C418018BFE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5298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8E2CF-275C-4B3B-90C9-4791465DB8AF}" type="datetimeFigureOut">
              <a:rPr lang="en-US" smtClean="0"/>
              <a:t>10/29/2019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B238D-A1A3-413A-83E6-C418018BFE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40024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8E2CF-275C-4B3B-90C9-4791465DB8AF}" type="datetimeFigureOut">
              <a:rPr lang="en-US" smtClean="0"/>
              <a:t>10/29/2019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B238D-A1A3-413A-83E6-C418018BFE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0518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8E2CF-275C-4B3B-90C9-4791465DB8AF}" type="datetimeFigureOut">
              <a:rPr lang="en-US" smtClean="0"/>
              <a:t>10/29/2019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B238D-A1A3-413A-83E6-C418018BFE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54080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8E2CF-275C-4B3B-90C9-4791465DB8AF}" type="datetimeFigureOut">
              <a:rPr lang="en-US" smtClean="0"/>
              <a:t>10/29/2019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B238D-A1A3-413A-83E6-C418018BFE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2240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8E2CF-275C-4B3B-90C9-4791465DB8AF}" type="datetimeFigureOut">
              <a:rPr lang="en-US" smtClean="0"/>
              <a:t>10/29/2019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B238D-A1A3-413A-83E6-C418018BFE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78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8E2CF-275C-4B3B-90C9-4791465DB8AF}" type="datetimeFigureOut">
              <a:rPr lang="en-US" smtClean="0"/>
              <a:t>10/29/2019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B238D-A1A3-413A-83E6-C418018BFE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9841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C8E2CF-275C-4B3B-90C9-4791465DB8AF}" type="datetimeFigureOut">
              <a:rPr lang="en-US" smtClean="0"/>
              <a:t>10/29/2019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0B238D-A1A3-413A-83E6-C418018BFE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2219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" y="0"/>
            <a:ext cx="1916504" cy="19165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/>
          <a:srcRect t="10720" r="74592" b="47113"/>
          <a:stretch/>
        </p:blipFill>
        <p:spPr>
          <a:xfrm>
            <a:off x="10346967" y="0"/>
            <a:ext cx="1838181" cy="190660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0" y="3287728"/>
            <a:ext cx="1218514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/>
              <a:t>Sexual Assault Prevention, </a:t>
            </a:r>
          </a:p>
          <a:p>
            <a:pPr algn="ctr"/>
            <a:r>
              <a:rPr lang="en-US" sz="4800" dirty="0" smtClean="0"/>
              <a:t>Sexual Harassment Prevention,</a:t>
            </a:r>
          </a:p>
          <a:p>
            <a:pPr algn="ctr"/>
            <a:r>
              <a:rPr lang="en-US" sz="4800" dirty="0" smtClean="0"/>
              <a:t>and Violence Prevention Training</a:t>
            </a:r>
            <a:endParaRPr lang="en-US" sz="4800" dirty="0"/>
          </a:p>
        </p:txBody>
      </p:sp>
      <p:sp>
        <p:nvSpPr>
          <p:cNvPr id="8" name="TextBox 7"/>
          <p:cNvSpPr txBox="1"/>
          <p:nvPr/>
        </p:nvSpPr>
        <p:spPr>
          <a:xfrm>
            <a:off x="-1933" y="0"/>
            <a:ext cx="1218514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u="sng" dirty="0" smtClean="0"/>
              <a:t>International Violence </a:t>
            </a:r>
            <a:endParaRPr lang="en-US" sz="6600" u="sng" dirty="0" smtClean="0"/>
          </a:p>
          <a:p>
            <a:pPr algn="ctr"/>
            <a:r>
              <a:rPr lang="en-US" sz="6600" u="sng" dirty="0" smtClean="0"/>
              <a:t>Prevention </a:t>
            </a:r>
            <a:r>
              <a:rPr lang="en-US" sz="6600" u="sng" dirty="0" smtClean="0"/>
              <a:t>Committee</a:t>
            </a:r>
            <a:endParaRPr lang="en-US" sz="6600" u="sng" dirty="0"/>
          </a:p>
        </p:txBody>
      </p:sp>
    </p:spTree>
    <p:extLst>
      <p:ext uri="{BB962C8B-B14F-4D97-AF65-F5344CB8AC3E}">
        <p14:creationId xmlns:p14="http://schemas.microsoft.com/office/powerpoint/2010/main" val="29578794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" y="0"/>
            <a:ext cx="1916504" cy="19165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/>
          <a:srcRect t="10720" r="74592" b="47113"/>
          <a:stretch/>
        </p:blipFill>
        <p:spPr>
          <a:xfrm>
            <a:off x="10346967" y="0"/>
            <a:ext cx="1838181" cy="190660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0" y="2198670"/>
            <a:ext cx="12185148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43000" indent="-1143000">
              <a:buAutoNum type="arabicPeriod"/>
            </a:pPr>
            <a:r>
              <a:rPr lang="en-US" sz="5400" dirty="0" smtClean="0"/>
              <a:t>Sexual Assault</a:t>
            </a:r>
          </a:p>
          <a:p>
            <a:pPr marL="1143000" indent="-1143000">
              <a:buAutoNum type="arabicPeriod"/>
            </a:pPr>
            <a:r>
              <a:rPr lang="en-US" sz="5400" dirty="0" smtClean="0"/>
              <a:t>Sexual Harassment</a:t>
            </a:r>
          </a:p>
          <a:p>
            <a:pPr marL="1143000" indent="-1143000">
              <a:buAutoNum type="arabicPeriod"/>
            </a:pPr>
            <a:r>
              <a:rPr lang="en-US" sz="5400" dirty="0" smtClean="0"/>
              <a:t>Hazing</a:t>
            </a:r>
          </a:p>
          <a:p>
            <a:pPr marL="1143000" indent="-1143000">
              <a:buAutoNum type="arabicPeriod"/>
            </a:pPr>
            <a:r>
              <a:rPr lang="en-US" sz="5400" dirty="0" smtClean="0"/>
              <a:t>Brother to Brother Violence</a:t>
            </a:r>
          </a:p>
          <a:p>
            <a:pPr marL="1143000" indent="-1143000">
              <a:buAutoNum type="arabicPeriod"/>
            </a:pPr>
            <a:r>
              <a:rPr lang="en-US" sz="5400" dirty="0" smtClean="0"/>
              <a:t>Additional Points of Concern</a:t>
            </a:r>
            <a:endParaRPr lang="en-US" sz="5400" dirty="0"/>
          </a:p>
        </p:txBody>
      </p:sp>
      <p:sp>
        <p:nvSpPr>
          <p:cNvPr id="8" name="TextBox 7"/>
          <p:cNvSpPr txBox="1"/>
          <p:nvPr/>
        </p:nvSpPr>
        <p:spPr>
          <a:xfrm>
            <a:off x="0" y="0"/>
            <a:ext cx="1218514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u="sng" dirty="0" smtClean="0"/>
              <a:t>5 Points of Interest </a:t>
            </a:r>
            <a:endParaRPr lang="en-US" sz="6600" u="sng" dirty="0"/>
          </a:p>
        </p:txBody>
      </p:sp>
    </p:spTree>
    <p:extLst>
      <p:ext uri="{BB962C8B-B14F-4D97-AF65-F5344CB8AC3E}">
        <p14:creationId xmlns:p14="http://schemas.microsoft.com/office/powerpoint/2010/main" val="25792063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" y="0"/>
            <a:ext cx="1916504" cy="19165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4"/>
          <a:srcRect t="10720" r="74592" b="47113"/>
          <a:stretch/>
        </p:blipFill>
        <p:spPr>
          <a:xfrm>
            <a:off x="10346967" y="0"/>
            <a:ext cx="1838181" cy="190660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2112" y="3091811"/>
            <a:ext cx="7239287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No Means No!!!!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Be Aware of the Me Too Movement</a:t>
            </a:r>
          </a:p>
          <a:p>
            <a:r>
              <a:rPr lang="en-US" sz="2400" dirty="0"/>
              <a:t>	</a:t>
            </a:r>
            <a:r>
              <a:rPr lang="en-US" sz="2400" dirty="0" smtClean="0"/>
              <a:t>-People are very vocal these days</a:t>
            </a:r>
          </a:p>
          <a:p>
            <a:r>
              <a:rPr lang="en-US" sz="2400" dirty="0"/>
              <a:t>	</a:t>
            </a:r>
            <a:r>
              <a:rPr lang="en-US" sz="2400" dirty="0" smtClean="0"/>
              <a:t>-#</a:t>
            </a:r>
            <a:r>
              <a:rPr lang="en-US" sz="2400" dirty="0" err="1" smtClean="0"/>
              <a:t>MeTooHeWasAQue</a:t>
            </a:r>
            <a:endParaRPr lang="en-US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If you see a brother at risk for perpetrating sexual </a:t>
            </a:r>
          </a:p>
          <a:p>
            <a:r>
              <a:rPr lang="en-US" sz="2400" dirty="0" smtClean="0"/>
              <a:t>     assault CHECK HIM!</a:t>
            </a:r>
          </a:p>
          <a:p>
            <a:r>
              <a:rPr lang="en-US" sz="2400" dirty="0"/>
              <a:t>	</a:t>
            </a:r>
            <a:r>
              <a:rPr lang="en-US" sz="2400" dirty="0" smtClean="0"/>
              <a:t>-Pull him to the side</a:t>
            </a:r>
          </a:p>
          <a:p>
            <a:r>
              <a:rPr lang="en-US" sz="2400" dirty="0"/>
              <a:t>	</a:t>
            </a:r>
            <a:r>
              <a:rPr lang="en-US" sz="2400" dirty="0" smtClean="0"/>
              <a:t>-Tell him to peace up, chill, stand down, stop</a:t>
            </a:r>
          </a:p>
          <a:p>
            <a:r>
              <a:rPr lang="en-US" sz="2400" dirty="0"/>
              <a:t>	</a:t>
            </a:r>
            <a:r>
              <a:rPr lang="en-US" sz="2400" dirty="0" smtClean="0"/>
              <a:t>-Warn him of the consequences of sexual assault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Bottom Line Up Front: Don’t Do it.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10279"/>
            <a:ext cx="1218514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u="sng" dirty="0" smtClean="0"/>
              <a:t>Sexual </a:t>
            </a:r>
            <a:r>
              <a:rPr lang="en-US" sz="6600" u="sng" dirty="0" smtClean="0"/>
              <a:t>Assault </a:t>
            </a:r>
            <a:endParaRPr lang="en-US" sz="6600" u="sng" dirty="0"/>
          </a:p>
        </p:txBody>
      </p:sp>
      <p:sp>
        <p:nvSpPr>
          <p:cNvPr id="9" name="TextBox 8"/>
          <p:cNvSpPr txBox="1"/>
          <p:nvPr/>
        </p:nvSpPr>
        <p:spPr>
          <a:xfrm>
            <a:off x="7378994" y="3187491"/>
            <a:ext cx="4813005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u="sng" dirty="0" smtClean="0"/>
              <a:t>Consequences: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Arrest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Rape Charge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Prison Time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Fraternity and Personal Lawsuit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Fraternity and Personal Embarrassment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Family Embarrassment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Chapter Suspension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Bad Press for the Fraternity/THE BRAND</a:t>
            </a:r>
            <a:endParaRPr lang="en-US" sz="2000" dirty="0" smtClean="0"/>
          </a:p>
          <a:p>
            <a:endParaRPr lang="en-US" sz="2000" dirty="0" smtClean="0"/>
          </a:p>
        </p:txBody>
      </p:sp>
      <p:sp>
        <p:nvSpPr>
          <p:cNvPr id="10" name="TextBox 9"/>
          <p:cNvSpPr txBox="1"/>
          <p:nvPr/>
        </p:nvSpPr>
        <p:spPr>
          <a:xfrm>
            <a:off x="12112" y="2056546"/>
            <a:ext cx="1217988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*Defined as an act in which a person intentionally sexually touches another person </a:t>
            </a:r>
            <a:r>
              <a:rPr lang="en-US" sz="2000" b="1" u="sng" dirty="0" smtClean="0"/>
              <a:t>without that person’s consent</a:t>
            </a:r>
            <a:r>
              <a:rPr lang="en-US" sz="2000" dirty="0" smtClean="0"/>
              <a:t>, or coerces or physically forces a person to engage in a </a:t>
            </a:r>
            <a:r>
              <a:rPr lang="en-US" sz="2000" b="1" u="sng" dirty="0" smtClean="0"/>
              <a:t>sexual act </a:t>
            </a:r>
            <a:r>
              <a:rPr lang="en-US" sz="2000" dirty="0" smtClean="0"/>
              <a:t>against their will.</a:t>
            </a:r>
            <a:endParaRPr lang="en-US" sz="2000" dirty="0" smtClean="0"/>
          </a:p>
          <a:p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8680638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" y="0"/>
            <a:ext cx="1916504" cy="19165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/>
          <a:srcRect t="10720" r="74592" b="47113"/>
          <a:stretch/>
        </p:blipFill>
        <p:spPr>
          <a:xfrm>
            <a:off x="10346967" y="0"/>
            <a:ext cx="1838181" cy="1906608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0" y="5"/>
            <a:ext cx="1218514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u="sng" dirty="0"/>
              <a:t>Sexual Harassment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2112" y="2120344"/>
            <a:ext cx="1217988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*Defined as a behavior characterized by making of unwelcome and inappropriate sexual remarks or physical advances in a workplace or other professional or social situations.</a:t>
            </a:r>
            <a:endParaRPr lang="en-US" sz="2000" dirty="0" smtClean="0"/>
          </a:p>
          <a:p>
            <a:endParaRPr lang="en-US" sz="2000" dirty="0" smtClean="0"/>
          </a:p>
        </p:txBody>
      </p:sp>
      <p:sp>
        <p:nvSpPr>
          <p:cNvPr id="10" name="TextBox 9"/>
          <p:cNvSpPr txBox="1"/>
          <p:nvPr/>
        </p:nvSpPr>
        <p:spPr>
          <a:xfrm>
            <a:off x="12112" y="3091811"/>
            <a:ext cx="1217988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Think about how many times you’ve seen the </a:t>
            </a:r>
            <a:r>
              <a:rPr lang="en-US" sz="2400" dirty="0" err="1" smtClean="0"/>
              <a:t>Bruhz</a:t>
            </a:r>
            <a:r>
              <a:rPr lang="en-US" sz="2400" dirty="0" smtClean="0"/>
              <a:t> be perpetrators of sexual harassment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Everything we do in public is on video…EVERTHING!!!!</a:t>
            </a:r>
          </a:p>
          <a:p>
            <a:r>
              <a:rPr lang="en-US" sz="2400" dirty="0"/>
              <a:t>	</a:t>
            </a:r>
            <a:r>
              <a:rPr lang="en-US" sz="2400" dirty="0" smtClean="0"/>
              <a:t>-You Tube videos that </a:t>
            </a:r>
            <a:r>
              <a:rPr lang="en-US" sz="2400" dirty="0"/>
              <a:t>B</a:t>
            </a:r>
            <a:r>
              <a:rPr lang="en-US" sz="2400" dirty="0" smtClean="0"/>
              <a:t>rothers are posting as well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What we do in private, if its not respectful or consensual will end up being talked about on social media in a very public way!  </a:t>
            </a:r>
            <a:r>
              <a:rPr lang="en-US" sz="240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478018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" y="0"/>
            <a:ext cx="1916504" cy="19165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/>
          <a:srcRect t="10720" r="74592" b="47113"/>
          <a:stretch/>
        </p:blipFill>
        <p:spPr>
          <a:xfrm>
            <a:off x="10346967" y="0"/>
            <a:ext cx="1838181" cy="190660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0" y="2198670"/>
            <a:ext cx="121851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4800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0" y="10279"/>
            <a:ext cx="1218514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u="sng" dirty="0"/>
              <a:t>H</a:t>
            </a:r>
            <a:r>
              <a:rPr lang="en-US" sz="6600" u="sng" dirty="0" smtClean="0"/>
              <a:t>azing</a:t>
            </a:r>
            <a:r>
              <a:rPr lang="en-US" sz="6600" u="sng" dirty="0" smtClean="0"/>
              <a:t> </a:t>
            </a:r>
            <a:endParaRPr lang="en-US" sz="6600" u="sng" dirty="0"/>
          </a:p>
        </p:txBody>
      </p:sp>
      <p:sp>
        <p:nvSpPr>
          <p:cNvPr id="9" name="TextBox 8"/>
          <p:cNvSpPr txBox="1"/>
          <p:nvPr/>
        </p:nvSpPr>
        <p:spPr>
          <a:xfrm>
            <a:off x="12112" y="2017905"/>
            <a:ext cx="1217988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 smtClean="0"/>
              <a:t>HAZING IS DONE. ITS OVER! LET IT GO! TIMES HAVE CHANGED!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Bring them differently. Use you ingenuity!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Think of </a:t>
            </a:r>
            <a:r>
              <a:rPr lang="en-US" sz="2400" b="1" u="sng" dirty="0" smtClean="0"/>
              <a:t>legitimate and legal </a:t>
            </a:r>
            <a:r>
              <a:rPr lang="en-US" sz="2400" dirty="0" smtClean="0"/>
              <a:t>ways that candidates could earn their  way into Omega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Pledging: Be mindful of having a post process, during MSP, and pre initiation process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A process does not make longstanding financial and participating Brothers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When you touch a candidate you have just accepted all the risk that may follow.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380480" y="4168621"/>
            <a:ext cx="4813005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smtClean="0"/>
              <a:t>Consequences: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Your Livelihood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Your Career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Your Future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Your Reputation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Your Opportunities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Your Freedom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Expelled From the Fraternity (Indefinite)</a:t>
            </a:r>
          </a:p>
        </p:txBody>
      </p:sp>
      <p:sp>
        <p:nvSpPr>
          <p:cNvPr id="2" name="Rectangle 1"/>
          <p:cNvSpPr/>
          <p:nvPr/>
        </p:nvSpPr>
        <p:spPr>
          <a:xfrm>
            <a:off x="276450" y="4744720"/>
            <a:ext cx="6985590" cy="17389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-COL </a:t>
            </a: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Campbell C. Johnson issues out a statement by Charles Williams in February 1947 that talks about brutality. Physical punishment cannot be the qualifications for membership. </a:t>
            </a:r>
            <a:r>
              <a:rPr lang="en-US" sz="2000" b="1" dirty="0">
                <a:ea typeface="Calibri" panose="020F0502020204030204" pitchFamily="34" charset="0"/>
                <a:cs typeface="Times New Roman" panose="02020603050405020304" pitchFamily="18" charset="0"/>
              </a:rPr>
              <a:t>“Any hoodlum can endure a beating, but only a man can approach the principles of Omega</a:t>
            </a:r>
            <a:r>
              <a:rPr lang="en-US" sz="2000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”. </a:t>
            </a:r>
            <a:r>
              <a:rPr lang="en-US" sz="20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The Gill (Purple Book), </a:t>
            </a:r>
            <a:r>
              <a:rPr lang="en-US" sz="2000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pg</a:t>
            </a:r>
            <a:r>
              <a:rPr lang="en-US" sz="20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44</a:t>
            </a:r>
            <a:endParaRPr lang="en-US" sz="2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5238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" y="0"/>
            <a:ext cx="1916504" cy="19165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/>
          <a:srcRect t="10720" r="74592" b="47113"/>
          <a:stretch/>
        </p:blipFill>
        <p:spPr>
          <a:xfrm>
            <a:off x="10346967" y="0"/>
            <a:ext cx="1838181" cy="190660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0" y="2198670"/>
            <a:ext cx="121851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4800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0" y="10279"/>
            <a:ext cx="1218514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u="sng" dirty="0" smtClean="0"/>
              <a:t>Brother to</a:t>
            </a:r>
          </a:p>
          <a:p>
            <a:pPr algn="ctr"/>
            <a:r>
              <a:rPr lang="en-US" sz="6600" u="sng" dirty="0" smtClean="0"/>
              <a:t>Brother Violence </a:t>
            </a:r>
            <a:endParaRPr lang="en-US" sz="6600" u="sng" dirty="0"/>
          </a:p>
        </p:txBody>
      </p:sp>
      <p:sp>
        <p:nvSpPr>
          <p:cNvPr id="9" name="TextBox 8"/>
          <p:cNvSpPr txBox="1"/>
          <p:nvPr/>
        </p:nvSpPr>
        <p:spPr>
          <a:xfrm>
            <a:off x="12110" y="2358139"/>
            <a:ext cx="12179888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Created to foster Christian Manhood and Scholarly attainments along with similar ideals.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Highest thinking negro/black men…An Organization of Leaders!!!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Foster friendships based off of the cardinal principles.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Use to be a form of conflict </a:t>
            </a:r>
            <a:r>
              <a:rPr lang="en-US" sz="2000" dirty="0" smtClean="0"/>
              <a:t>resolution with rules of engagement…</a:t>
            </a:r>
            <a:r>
              <a:rPr lang="en-US" sz="2000" b="1" dirty="0" smtClean="0"/>
              <a:t>NO LONGER THE CASE!!!!</a:t>
            </a:r>
          </a:p>
          <a:p>
            <a:endParaRPr lang="en-US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Where are we now?</a:t>
            </a:r>
          </a:p>
          <a:p>
            <a:r>
              <a:rPr lang="en-US" sz="2000" dirty="0" smtClean="0"/>
              <a:t>	-Chapter beef/fights</a:t>
            </a:r>
          </a:p>
          <a:p>
            <a:r>
              <a:rPr lang="en-US" sz="2000" dirty="0" smtClean="0"/>
              <a:t>	-Lawsuits for bodily harm (maiming)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This path is harmful and cannot be sustained.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This is not who we were created to be.</a:t>
            </a: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After initiation a Brother is still a Brother regardless if he had a process or not!</a:t>
            </a:r>
          </a:p>
        </p:txBody>
      </p:sp>
    </p:spTree>
    <p:extLst>
      <p:ext uri="{BB962C8B-B14F-4D97-AF65-F5344CB8AC3E}">
        <p14:creationId xmlns:p14="http://schemas.microsoft.com/office/powerpoint/2010/main" val="4813405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" y="0"/>
            <a:ext cx="1916504" cy="19165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/>
          <a:srcRect t="10720" r="74592" b="47113"/>
          <a:stretch/>
        </p:blipFill>
        <p:spPr>
          <a:xfrm>
            <a:off x="10346967" y="0"/>
            <a:ext cx="1838181" cy="190660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0" y="2198670"/>
            <a:ext cx="121851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4800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0" y="10279"/>
            <a:ext cx="1218514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u="sng" dirty="0" smtClean="0"/>
              <a:t>Additional Points</a:t>
            </a:r>
          </a:p>
          <a:p>
            <a:pPr algn="ctr"/>
            <a:r>
              <a:rPr lang="en-US" sz="6600" u="sng" dirty="0" smtClean="0"/>
              <a:t>Of Concern </a:t>
            </a:r>
            <a:endParaRPr lang="en-US" sz="6600" u="sng" dirty="0"/>
          </a:p>
        </p:txBody>
      </p:sp>
      <p:sp>
        <p:nvSpPr>
          <p:cNvPr id="9" name="TextBox 8"/>
          <p:cNvSpPr txBox="1"/>
          <p:nvPr/>
        </p:nvSpPr>
        <p:spPr>
          <a:xfrm>
            <a:off x="12112" y="2655874"/>
            <a:ext cx="12179888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u="sng" dirty="0" smtClean="0"/>
              <a:t>Assault/Battery</a:t>
            </a:r>
          </a:p>
          <a:p>
            <a:r>
              <a:rPr lang="en-US" sz="2000" dirty="0"/>
              <a:t>	</a:t>
            </a:r>
            <a:r>
              <a:rPr lang="en-US" sz="2000" dirty="0" smtClean="0"/>
              <a:t>-</a:t>
            </a:r>
            <a:r>
              <a:rPr lang="en-US" sz="2000" dirty="0" smtClean="0"/>
              <a:t>Is defined as the crime of threating a person together with the act of making contact with them</a:t>
            </a:r>
          </a:p>
          <a:p>
            <a:r>
              <a:rPr lang="en-US" sz="2000" dirty="0" smtClean="0"/>
              <a:t>	-Brothers are encouraged not to engage in assault/batter. Personal discretion must always be utilized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u="sng" dirty="0" smtClean="0"/>
              <a:t>Gun Related Violence</a:t>
            </a:r>
          </a:p>
          <a:p>
            <a:r>
              <a:rPr lang="en-US" sz="2000" dirty="0" smtClean="0"/>
              <a:t>	-Is defined as violence committed with the use of a gun (firearm or small arm)</a:t>
            </a:r>
          </a:p>
          <a:p>
            <a:r>
              <a:rPr lang="en-US" sz="2000" dirty="0" smtClean="0"/>
              <a:t>	-Guns should not be apart of dealings between brothers of Omega. I you see a brother seeking to attain his 	gun for the purposes of dealing with a brother, seek to discourage him.</a:t>
            </a:r>
            <a:endParaRPr lang="en-US" sz="2000" dirty="0"/>
          </a:p>
          <a:p>
            <a:r>
              <a:rPr lang="en-US" sz="2000" dirty="0" smtClean="0"/>
              <a:t>	-If a Brother has a gun pulled out on him by another Brother, as soon as possible, law enforcement should 	be called and alerted to the situation.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u="sng" dirty="0" smtClean="0"/>
              <a:t>Domestic Violence</a:t>
            </a:r>
          </a:p>
          <a:p>
            <a:r>
              <a:rPr lang="en-US" sz="2000" dirty="0" smtClean="0"/>
              <a:t>	-Is defined as violent or aggressive behavior within the home, typically involving the violent abuse of a 	spouse or partner.</a:t>
            </a:r>
          </a:p>
          <a:p>
            <a:r>
              <a:rPr lang="en-US" sz="2000" dirty="0" smtClean="0"/>
              <a:t>	-Brothers </a:t>
            </a:r>
            <a:r>
              <a:rPr lang="en-US" sz="2000" dirty="0"/>
              <a:t>are encouraged not to engage </a:t>
            </a:r>
            <a:r>
              <a:rPr lang="en-US" sz="2000" dirty="0" smtClean="0"/>
              <a:t>in domestic violence with their significant other and/or spouse.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1098419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461</TotalTime>
  <Words>379</Words>
  <Application>Microsoft Office PowerPoint</Application>
  <PresentationFormat>Widescreen</PresentationFormat>
  <Paragraphs>81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United States Army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DoD Admin</dc:creator>
  <cp:lastModifiedBy>DoD Admin</cp:lastModifiedBy>
  <cp:revision>16</cp:revision>
  <dcterms:created xsi:type="dcterms:W3CDTF">2019-10-03T16:19:56Z</dcterms:created>
  <dcterms:modified xsi:type="dcterms:W3CDTF">2019-10-29T17:02:22Z</dcterms:modified>
</cp:coreProperties>
</file>