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26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77" d="100"/>
          <a:sy n="77" d="100"/>
        </p:scale>
        <p:origin x="-252"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18A86E-8822-4CF8-8061-506D55E02ED8}"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AC87-C016-4B85-B2C4-0EB5CB6428C0}" type="slidenum">
              <a:rPr lang="en-US" smtClean="0"/>
              <a:t>‹#›</a:t>
            </a:fld>
            <a:endParaRPr lang="en-US"/>
          </a:p>
        </p:txBody>
      </p:sp>
    </p:spTree>
    <p:extLst>
      <p:ext uri="{BB962C8B-B14F-4D97-AF65-F5344CB8AC3E}">
        <p14:creationId xmlns:p14="http://schemas.microsoft.com/office/powerpoint/2010/main" val="412077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8A86E-8822-4CF8-8061-506D55E02ED8}"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AC87-C016-4B85-B2C4-0EB5CB6428C0}" type="slidenum">
              <a:rPr lang="en-US" smtClean="0"/>
              <a:t>‹#›</a:t>
            </a:fld>
            <a:endParaRPr lang="en-US"/>
          </a:p>
        </p:txBody>
      </p:sp>
    </p:spTree>
    <p:extLst>
      <p:ext uri="{BB962C8B-B14F-4D97-AF65-F5344CB8AC3E}">
        <p14:creationId xmlns:p14="http://schemas.microsoft.com/office/powerpoint/2010/main" val="3683180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8A86E-8822-4CF8-8061-506D55E02ED8}"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AC87-C016-4B85-B2C4-0EB5CB6428C0}" type="slidenum">
              <a:rPr lang="en-US" smtClean="0"/>
              <a:t>‹#›</a:t>
            </a:fld>
            <a:endParaRPr lang="en-US"/>
          </a:p>
        </p:txBody>
      </p:sp>
    </p:spTree>
    <p:extLst>
      <p:ext uri="{BB962C8B-B14F-4D97-AF65-F5344CB8AC3E}">
        <p14:creationId xmlns:p14="http://schemas.microsoft.com/office/powerpoint/2010/main" val="2344717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8A86E-8822-4CF8-8061-506D55E02ED8}"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AC87-C016-4B85-B2C4-0EB5CB6428C0}" type="slidenum">
              <a:rPr lang="en-US" smtClean="0"/>
              <a:t>‹#›</a:t>
            </a:fld>
            <a:endParaRPr lang="en-US"/>
          </a:p>
        </p:txBody>
      </p:sp>
    </p:spTree>
    <p:extLst>
      <p:ext uri="{BB962C8B-B14F-4D97-AF65-F5344CB8AC3E}">
        <p14:creationId xmlns:p14="http://schemas.microsoft.com/office/powerpoint/2010/main" val="164882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18A86E-8822-4CF8-8061-506D55E02ED8}"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AC87-C016-4B85-B2C4-0EB5CB6428C0}" type="slidenum">
              <a:rPr lang="en-US" smtClean="0"/>
              <a:t>‹#›</a:t>
            </a:fld>
            <a:endParaRPr lang="en-US"/>
          </a:p>
        </p:txBody>
      </p:sp>
    </p:spTree>
    <p:extLst>
      <p:ext uri="{BB962C8B-B14F-4D97-AF65-F5344CB8AC3E}">
        <p14:creationId xmlns:p14="http://schemas.microsoft.com/office/powerpoint/2010/main" val="4119900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18A86E-8822-4CF8-8061-506D55E02ED8}"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AC87-C016-4B85-B2C4-0EB5CB6428C0}" type="slidenum">
              <a:rPr lang="en-US" smtClean="0"/>
              <a:t>‹#›</a:t>
            </a:fld>
            <a:endParaRPr lang="en-US"/>
          </a:p>
        </p:txBody>
      </p:sp>
    </p:spTree>
    <p:extLst>
      <p:ext uri="{BB962C8B-B14F-4D97-AF65-F5344CB8AC3E}">
        <p14:creationId xmlns:p14="http://schemas.microsoft.com/office/powerpoint/2010/main" val="3851207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18A86E-8822-4CF8-8061-506D55E02ED8}"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13AC87-C016-4B85-B2C4-0EB5CB6428C0}" type="slidenum">
              <a:rPr lang="en-US" smtClean="0"/>
              <a:t>‹#›</a:t>
            </a:fld>
            <a:endParaRPr lang="en-US"/>
          </a:p>
        </p:txBody>
      </p:sp>
    </p:spTree>
    <p:extLst>
      <p:ext uri="{BB962C8B-B14F-4D97-AF65-F5344CB8AC3E}">
        <p14:creationId xmlns:p14="http://schemas.microsoft.com/office/powerpoint/2010/main" val="286904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18A86E-8822-4CF8-8061-506D55E02ED8}"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13AC87-C016-4B85-B2C4-0EB5CB6428C0}" type="slidenum">
              <a:rPr lang="en-US" smtClean="0"/>
              <a:t>‹#›</a:t>
            </a:fld>
            <a:endParaRPr lang="en-US"/>
          </a:p>
        </p:txBody>
      </p:sp>
    </p:spTree>
    <p:extLst>
      <p:ext uri="{BB962C8B-B14F-4D97-AF65-F5344CB8AC3E}">
        <p14:creationId xmlns:p14="http://schemas.microsoft.com/office/powerpoint/2010/main" val="65575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8A86E-8822-4CF8-8061-506D55E02ED8}"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13AC87-C016-4B85-B2C4-0EB5CB6428C0}" type="slidenum">
              <a:rPr lang="en-US" smtClean="0"/>
              <a:t>‹#›</a:t>
            </a:fld>
            <a:endParaRPr lang="en-US"/>
          </a:p>
        </p:txBody>
      </p:sp>
    </p:spTree>
    <p:extLst>
      <p:ext uri="{BB962C8B-B14F-4D97-AF65-F5344CB8AC3E}">
        <p14:creationId xmlns:p14="http://schemas.microsoft.com/office/powerpoint/2010/main" val="71440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8A86E-8822-4CF8-8061-506D55E02ED8}"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AC87-C016-4B85-B2C4-0EB5CB6428C0}" type="slidenum">
              <a:rPr lang="en-US" smtClean="0"/>
              <a:t>‹#›</a:t>
            </a:fld>
            <a:endParaRPr lang="en-US"/>
          </a:p>
        </p:txBody>
      </p:sp>
    </p:spTree>
    <p:extLst>
      <p:ext uri="{BB962C8B-B14F-4D97-AF65-F5344CB8AC3E}">
        <p14:creationId xmlns:p14="http://schemas.microsoft.com/office/powerpoint/2010/main" val="23558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8A86E-8822-4CF8-8061-506D55E02ED8}"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AC87-C016-4B85-B2C4-0EB5CB6428C0}" type="slidenum">
              <a:rPr lang="en-US" smtClean="0"/>
              <a:t>‹#›</a:t>
            </a:fld>
            <a:endParaRPr lang="en-US"/>
          </a:p>
        </p:txBody>
      </p:sp>
    </p:spTree>
    <p:extLst>
      <p:ext uri="{BB962C8B-B14F-4D97-AF65-F5344CB8AC3E}">
        <p14:creationId xmlns:p14="http://schemas.microsoft.com/office/powerpoint/2010/main" val="2611232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8267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18A86E-8822-4CF8-8061-506D55E02ED8}" type="datetimeFigureOut">
              <a:rPr lang="en-US" smtClean="0"/>
              <a:t>10/30/2014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3AC87-C016-4B85-B2C4-0EB5CB6428C0}" type="slidenum">
              <a:rPr lang="en-US" smtClean="0"/>
              <a:t>‹#›</a:t>
            </a:fld>
            <a:endParaRPr lang="en-US"/>
          </a:p>
        </p:txBody>
      </p:sp>
    </p:spTree>
    <p:extLst>
      <p:ext uri="{BB962C8B-B14F-4D97-AF65-F5344CB8AC3E}">
        <p14:creationId xmlns:p14="http://schemas.microsoft.com/office/powerpoint/2010/main" val="268061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5" y="1622425"/>
            <a:ext cx="10515600" cy="2949575"/>
          </a:xfrm>
        </p:spPr>
        <p:txBody>
          <a:bodyPr/>
          <a:lstStyle/>
          <a:p>
            <a:pPr algn="ctr"/>
            <a:r>
              <a:rPr lang="en-US" b="1" dirty="0" smtClean="0">
                <a:solidFill>
                  <a:srgbClr val="FFFF00"/>
                </a:solidFill>
              </a:rPr>
              <a:t>Reclamation and Voluntary Resignation</a:t>
            </a:r>
            <a:endParaRPr lang="en-US" b="1" dirty="0">
              <a:solidFill>
                <a:srgbClr val="FFFF00"/>
              </a:solidFill>
            </a:endParaRPr>
          </a:p>
        </p:txBody>
      </p:sp>
    </p:spTree>
    <p:extLst>
      <p:ext uri="{BB962C8B-B14F-4D97-AF65-F5344CB8AC3E}">
        <p14:creationId xmlns:p14="http://schemas.microsoft.com/office/powerpoint/2010/main" val="1742890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55600"/>
            <a:ext cx="10515600" cy="1325563"/>
          </a:xfrm>
        </p:spPr>
        <p:txBody>
          <a:bodyPr>
            <a:noAutofit/>
          </a:bodyPr>
          <a:lstStyle/>
          <a:p>
            <a:r>
              <a:rPr lang="en-US" sz="2800" b="1" dirty="0">
                <a:solidFill>
                  <a:srgbClr val="FFFF00"/>
                </a:solidFill>
              </a:rPr>
              <a:t>A Proposal to Minimize Liability to Omega Psi Phi, Inc. Due to the Wanton and Intentional Acts of Misconduct by Non-Financial Members</a:t>
            </a:r>
            <a:br>
              <a:rPr lang="en-US" sz="2800" b="1" dirty="0">
                <a:solidFill>
                  <a:srgbClr val="FFFF00"/>
                </a:solidFill>
              </a:rPr>
            </a:br>
            <a:endParaRPr lang="en-US" sz="2800" b="1" dirty="0">
              <a:solidFill>
                <a:srgbClr val="FFFF00"/>
              </a:solidFill>
            </a:endParaRPr>
          </a:p>
        </p:txBody>
      </p:sp>
      <p:sp>
        <p:nvSpPr>
          <p:cNvPr id="4" name="Content Placeholder 3"/>
          <p:cNvSpPr>
            <a:spLocks noGrp="1"/>
          </p:cNvSpPr>
          <p:nvPr>
            <p:ph idx="1"/>
          </p:nvPr>
        </p:nvSpPr>
        <p:spPr/>
        <p:txBody>
          <a:bodyPr/>
          <a:lstStyle/>
          <a:p>
            <a:r>
              <a:rPr lang="en-US" dirty="0" smtClean="0">
                <a:solidFill>
                  <a:srgbClr val="FFFF00"/>
                </a:solidFill>
              </a:rPr>
              <a:t>The basic </a:t>
            </a:r>
            <a:r>
              <a:rPr lang="en-US" dirty="0">
                <a:solidFill>
                  <a:srgbClr val="FFFF00"/>
                </a:solidFill>
              </a:rPr>
              <a:t>premise of the proposal is to address the issue of "liability" that presently serves as the Fraternity's Achilles ' heel.  Failure to adequately address this issue in a meaningful way is not only imprudent but serves to invite a catastrophe that is without question totally avoidable</a:t>
            </a:r>
            <a:r>
              <a:rPr lang="en-US" dirty="0" smtClean="0">
                <a:solidFill>
                  <a:srgbClr val="FFFF00"/>
                </a:solidFill>
              </a:rPr>
              <a:t>.</a:t>
            </a:r>
          </a:p>
          <a:p>
            <a:pPr marL="0" indent="0">
              <a:buNone/>
            </a:pPr>
            <a:endParaRPr lang="en-US" dirty="0" smtClean="0">
              <a:solidFill>
                <a:srgbClr val="FFFF00"/>
              </a:solidFill>
            </a:endParaRPr>
          </a:p>
          <a:p>
            <a:r>
              <a:rPr lang="en-US" dirty="0">
                <a:solidFill>
                  <a:srgbClr val="FFFF00"/>
                </a:solidFill>
              </a:rPr>
              <a:t>This proposal addresses the status of the sixty seven thousand (67,000) non-financial members of our organization and provides steps to categorize and re-engage these individuals. </a:t>
            </a:r>
          </a:p>
          <a:p>
            <a:endParaRPr lang="en-US" dirty="0">
              <a:solidFill>
                <a:srgbClr val="FFFF00"/>
              </a:solidFill>
            </a:endParaRPr>
          </a:p>
        </p:txBody>
      </p:sp>
    </p:spTree>
    <p:extLst>
      <p:ext uri="{BB962C8B-B14F-4D97-AF65-F5344CB8AC3E}">
        <p14:creationId xmlns:p14="http://schemas.microsoft.com/office/powerpoint/2010/main" val="412336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3450" y="171451"/>
            <a:ext cx="10153650" cy="1047750"/>
          </a:xfrm>
        </p:spPr>
        <p:txBody>
          <a:bodyPr>
            <a:noAutofit/>
          </a:bodyPr>
          <a:lstStyle/>
          <a:p>
            <a:pPr algn="ctr"/>
            <a:r>
              <a:rPr lang="en-US" sz="3600" b="1" dirty="0">
                <a:solidFill>
                  <a:srgbClr val="FFFF00"/>
                </a:solidFill>
              </a:rPr>
              <a:t>Constitutional Provisions to </a:t>
            </a:r>
            <a:r>
              <a:rPr lang="en-US" sz="3600" b="1" dirty="0" smtClean="0">
                <a:solidFill>
                  <a:srgbClr val="FFFF00"/>
                </a:solidFill>
              </a:rPr>
              <a:t>Consider</a:t>
            </a:r>
            <a:r>
              <a:rPr lang="en-US" sz="3600" b="1" dirty="0">
                <a:solidFill>
                  <a:srgbClr val="FFFF00"/>
                </a:solidFill>
              </a:rPr>
              <a:t/>
            </a:r>
            <a:br>
              <a:rPr lang="en-US" sz="3600" b="1" dirty="0">
                <a:solidFill>
                  <a:srgbClr val="FFFF00"/>
                </a:solidFill>
              </a:rPr>
            </a:br>
            <a:r>
              <a:rPr lang="en-US" sz="3600" b="1" dirty="0">
                <a:solidFill>
                  <a:srgbClr val="FFFF00"/>
                </a:solidFill>
              </a:rPr>
              <a:t/>
            </a:r>
            <a:br>
              <a:rPr lang="en-US" sz="3600" b="1" dirty="0">
                <a:solidFill>
                  <a:srgbClr val="FFFF00"/>
                </a:solidFill>
              </a:rPr>
            </a:br>
            <a:endParaRPr lang="en-US" sz="3600" b="1" dirty="0">
              <a:solidFill>
                <a:srgbClr val="FFFF00"/>
              </a:solidFill>
            </a:endParaRPr>
          </a:p>
        </p:txBody>
      </p:sp>
      <p:sp>
        <p:nvSpPr>
          <p:cNvPr id="4" name="Content Placeholder 3"/>
          <p:cNvSpPr>
            <a:spLocks noGrp="1"/>
          </p:cNvSpPr>
          <p:nvPr>
            <p:ph idx="1"/>
          </p:nvPr>
        </p:nvSpPr>
        <p:spPr>
          <a:xfrm>
            <a:off x="838200" y="1019175"/>
            <a:ext cx="10515600" cy="5581650"/>
          </a:xfrm>
        </p:spPr>
        <p:txBody>
          <a:bodyPr>
            <a:normAutofit fontScale="92500" lnSpcReduction="10000"/>
          </a:bodyPr>
          <a:lstStyle/>
          <a:p>
            <a:pPr marL="0" indent="0">
              <a:buNone/>
            </a:pPr>
            <a:r>
              <a:rPr lang="en-US" b="1" dirty="0">
                <a:solidFill>
                  <a:srgbClr val="FFFF00"/>
                </a:solidFill>
              </a:rPr>
              <a:t>Chapter 1 - Article 1</a:t>
            </a:r>
            <a:r>
              <a:rPr lang="en-US" b="1" dirty="0" smtClean="0">
                <a:solidFill>
                  <a:srgbClr val="FFFF00"/>
                </a:solidFill>
              </a:rPr>
              <a:t>:</a:t>
            </a:r>
          </a:p>
          <a:p>
            <a:pPr marL="0" indent="0">
              <a:buNone/>
            </a:pPr>
            <a:endParaRPr lang="en-US" dirty="0">
              <a:solidFill>
                <a:srgbClr val="FFFF00"/>
              </a:solidFill>
            </a:endParaRPr>
          </a:p>
          <a:p>
            <a:pPr lvl="1"/>
            <a:r>
              <a:rPr lang="en-US" b="1" dirty="0">
                <a:solidFill>
                  <a:srgbClr val="FFFF00"/>
                </a:solidFill>
              </a:rPr>
              <a:t>Section 5(d)</a:t>
            </a:r>
            <a:r>
              <a:rPr lang="en-US" dirty="0">
                <a:solidFill>
                  <a:srgbClr val="FFFF00"/>
                </a:solidFill>
              </a:rPr>
              <a:t> A</a:t>
            </a:r>
            <a:r>
              <a:rPr lang="en-US" i="1" dirty="0">
                <a:solidFill>
                  <a:srgbClr val="FFFF00"/>
                </a:solidFill>
              </a:rPr>
              <a:t> Brother shall be an International Member if he has not paid appropriate dues and assessments and has chosen not to affiliate with any Chapter or District</a:t>
            </a:r>
            <a:r>
              <a:rPr lang="en-US" i="1" dirty="0" smtClean="0">
                <a:solidFill>
                  <a:srgbClr val="FFFF00"/>
                </a:solidFill>
              </a:rPr>
              <a:t>.</a:t>
            </a:r>
          </a:p>
          <a:p>
            <a:pPr marL="457200" lvl="1" indent="0">
              <a:buNone/>
            </a:pPr>
            <a:endParaRPr lang="en-US" dirty="0">
              <a:solidFill>
                <a:srgbClr val="FFFF00"/>
              </a:solidFill>
            </a:endParaRPr>
          </a:p>
          <a:p>
            <a:pPr lvl="1"/>
            <a:r>
              <a:rPr lang="en-US" b="1" dirty="0">
                <a:solidFill>
                  <a:srgbClr val="FFFF00"/>
                </a:solidFill>
              </a:rPr>
              <a:t>Section 5(f)</a:t>
            </a:r>
            <a:r>
              <a:rPr lang="en-US" dirty="0">
                <a:solidFill>
                  <a:srgbClr val="FFFF00"/>
                </a:solidFill>
              </a:rPr>
              <a:t> </a:t>
            </a:r>
            <a:r>
              <a:rPr lang="en-US" i="1" dirty="0">
                <a:solidFill>
                  <a:srgbClr val="FFFF00"/>
                </a:solidFill>
              </a:rPr>
              <a:t>A Brother shall not be limited in his membership rights and privileges without being afforded due process with respect to allegations made against him.  Prior to any expulsion or suspension, a Brother shall be afforded written notice of the allegations against him sent to his last known address by certified mail, return receipt and a hearing pursuant to the Fraternity’s Member Code of Conduct and Disciplinary Policy.  The Supreme Council shall have the exclusive authority to expel any Brother from the Fraternity.  If any member of the Supreme Council has initiated or approved the charges against the Brother, that member(s) shall be precluded from voting for any reason in regards to the Supreme Council’s decision as to expulsion</a:t>
            </a:r>
            <a:r>
              <a:rPr lang="en-US" i="1" dirty="0" smtClean="0">
                <a:solidFill>
                  <a:srgbClr val="FFFF00"/>
                </a:solidFill>
              </a:rPr>
              <a:t>.</a:t>
            </a:r>
          </a:p>
          <a:p>
            <a:pPr marL="457200" lvl="1" indent="0">
              <a:buNone/>
            </a:pPr>
            <a:r>
              <a:rPr lang="en-US" i="1" dirty="0" smtClean="0">
                <a:solidFill>
                  <a:srgbClr val="FFFF00"/>
                </a:solidFill>
              </a:rPr>
              <a:t> </a:t>
            </a:r>
            <a:endParaRPr lang="en-US" dirty="0">
              <a:solidFill>
                <a:srgbClr val="FFFF00"/>
              </a:solidFill>
            </a:endParaRPr>
          </a:p>
          <a:p>
            <a:pPr lvl="1"/>
            <a:r>
              <a:rPr lang="en-US" b="1" dirty="0">
                <a:solidFill>
                  <a:srgbClr val="FFFF00"/>
                </a:solidFill>
              </a:rPr>
              <a:t>Section 5(g)</a:t>
            </a:r>
            <a:r>
              <a:rPr lang="en-US" dirty="0">
                <a:solidFill>
                  <a:srgbClr val="FFFF00"/>
                </a:solidFill>
              </a:rPr>
              <a:t> </a:t>
            </a:r>
            <a:r>
              <a:rPr lang="en-US" i="1" dirty="0">
                <a:solidFill>
                  <a:srgbClr val="FFFF00"/>
                </a:solidFill>
              </a:rPr>
              <a:t>A Brother shall be in good standing in the Fraternity by paying International, District, and Chapter dues and assessments for the given fiscal </a:t>
            </a:r>
            <a:r>
              <a:rPr lang="en-US" i="1" dirty="0" smtClean="0">
                <a:solidFill>
                  <a:srgbClr val="FFFF00"/>
                </a:solidFill>
              </a:rPr>
              <a:t>year</a:t>
            </a:r>
            <a:r>
              <a:rPr lang="en-US" i="1" dirty="0">
                <a:solidFill>
                  <a:srgbClr val="FFFF00"/>
                </a:solidFill>
              </a:rPr>
              <a:t>.</a:t>
            </a:r>
            <a:r>
              <a:rPr lang="en-US" i="1" dirty="0" smtClean="0">
                <a:solidFill>
                  <a:srgbClr val="FFFF00"/>
                </a:solidFill>
              </a:rPr>
              <a:t> </a:t>
            </a:r>
            <a:endParaRPr lang="en-US" dirty="0">
              <a:solidFill>
                <a:srgbClr val="FFFF00"/>
              </a:solidFill>
            </a:endParaRPr>
          </a:p>
          <a:p>
            <a:pPr lvl="1"/>
            <a:endParaRPr lang="en-US" dirty="0">
              <a:solidFill>
                <a:srgbClr val="FFFF00"/>
              </a:solidFill>
            </a:endParaRPr>
          </a:p>
        </p:txBody>
      </p:sp>
    </p:spTree>
    <p:extLst>
      <p:ext uri="{BB962C8B-B14F-4D97-AF65-F5344CB8AC3E}">
        <p14:creationId xmlns:p14="http://schemas.microsoft.com/office/powerpoint/2010/main" val="655642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3450" y="72190"/>
            <a:ext cx="10153650" cy="1066799"/>
          </a:xfrm>
        </p:spPr>
        <p:txBody>
          <a:bodyPr anchor="t">
            <a:noAutofit/>
          </a:bodyPr>
          <a:lstStyle/>
          <a:p>
            <a:pPr lvl="0" algn="ctr"/>
            <a:r>
              <a:rPr lang="en-US" sz="3600" b="1" dirty="0" smtClean="0">
                <a:solidFill>
                  <a:srgbClr val="FFFF00"/>
                </a:solidFill>
              </a:rPr>
              <a:t>Divide all non-financial (67,000) </a:t>
            </a:r>
            <a:r>
              <a:rPr lang="en-US" sz="3600" b="1" u="sng" dirty="0" smtClean="0">
                <a:solidFill>
                  <a:srgbClr val="FFFF00"/>
                </a:solidFill>
              </a:rPr>
              <a:t>International Members </a:t>
            </a:r>
            <a:r>
              <a:rPr lang="en-US" sz="3600" b="1" dirty="0" smtClean="0">
                <a:solidFill>
                  <a:srgbClr val="FFFF00"/>
                </a:solidFill>
              </a:rPr>
              <a:t>Brothers into three (3) categories: </a:t>
            </a:r>
            <a:br>
              <a:rPr lang="en-US" sz="3600" b="1" dirty="0" smtClean="0">
                <a:solidFill>
                  <a:srgbClr val="FFFF00"/>
                </a:solidFill>
              </a:rPr>
            </a:br>
            <a:r>
              <a:rPr lang="en-US" sz="3600" dirty="0">
                <a:solidFill>
                  <a:srgbClr val="FFFF00"/>
                </a:solidFill>
              </a:rPr>
              <a:t/>
            </a:r>
            <a:br>
              <a:rPr lang="en-US" sz="3600" dirty="0">
                <a:solidFill>
                  <a:srgbClr val="FFFF00"/>
                </a:solidFill>
              </a:rPr>
            </a:br>
            <a:r>
              <a:rPr lang="en-US" sz="3600" b="1" dirty="0">
                <a:solidFill>
                  <a:srgbClr val="FFFF00"/>
                </a:solidFill>
              </a:rPr>
              <a:t/>
            </a:r>
            <a:br>
              <a:rPr lang="en-US" sz="3600" b="1" dirty="0">
                <a:solidFill>
                  <a:srgbClr val="FFFF00"/>
                </a:solidFill>
              </a:rPr>
            </a:br>
            <a:r>
              <a:rPr lang="en-US" sz="3600" b="1" dirty="0">
                <a:solidFill>
                  <a:srgbClr val="FFFF00"/>
                </a:solidFill>
              </a:rPr>
              <a:t/>
            </a:r>
            <a:br>
              <a:rPr lang="en-US" sz="3600" b="1" dirty="0">
                <a:solidFill>
                  <a:srgbClr val="FFFF00"/>
                </a:solidFill>
              </a:rPr>
            </a:br>
            <a:endParaRPr lang="en-US" sz="3600" b="1" dirty="0">
              <a:solidFill>
                <a:srgbClr val="FFFF00"/>
              </a:solidFill>
            </a:endParaRPr>
          </a:p>
        </p:txBody>
      </p:sp>
      <p:sp>
        <p:nvSpPr>
          <p:cNvPr id="4" name="Content Placeholder 3"/>
          <p:cNvSpPr>
            <a:spLocks noGrp="1"/>
          </p:cNvSpPr>
          <p:nvPr>
            <p:ph idx="1"/>
          </p:nvPr>
        </p:nvSpPr>
        <p:spPr>
          <a:xfrm>
            <a:off x="838200" y="1019175"/>
            <a:ext cx="10515600" cy="5581650"/>
          </a:xfrm>
        </p:spPr>
        <p:txBody>
          <a:bodyPr>
            <a:normAutofit/>
          </a:bodyPr>
          <a:lstStyle/>
          <a:p>
            <a:pPr marL="0" lvl="0" indent="0">
              <a:buNone/>
            </a:pPr>
            <a:endParaRPr lang="en-US" sz="2400" dirty="0">
              <a:solidFill>
                <a:srgbClr val="FFFF00"/>
              </a:solidFill>
            </a:endParaRPr>
          </a:p>
          <a:p>
            <a:pPr lvl="0"/>
            <a:r>
              <a:rPr lang="en-US" b="1" dirty="0">
                <a:solidFill>
                  <a:srgbClr val="FFFF00"/>
                </a:solidFill>
              </a:rPr>
              <a:t>Reclaimable</a:t>
            </a:r>
            <a:r>
              <a:rPr lang="en-US" dirty="0">
                <a:solidFill>
                  <a:srgbClr val="FFFF00"/>
                </a:solidFill>
              </a:rPr>
              <a:t> - Those Brothers who have only missed one or two consecutive years of paying dues</a:t>
            </a:r>
            <a:r>
              <a:rPr lang="en-US" dirty="0" smtClean="0">
                <a:solidFill>
                  <a:srgbClr val="FFFF00"/>
                </a:solidFill>
              </a:rPr>
              <a:t>.</a:t>
            </a:r>
          </a:p>
          <a:p>
            <a:pPr marL="0" lvl="0" indent="0">
              <a:buNone/>
            </a:pPr>
            <a:endParaRPr lang="en-US" sz="2400" dirty="0">
              <a:solidFill>
                <a:srgbClr val="FFFF00"/>
              </a:solidFill>
            </a:endParaRPr>
          </a:p>
          <a:p>
            <a:pPr lvl="0"/>
            <a:r>
              <a:rPr lang="en-US" b="1" dirty="0">
                <a:solidFill>
                  <a:srgbClr val="FFFF00"/>
                </a:solidFill>
              </a:rPr>
              <a:t>Reclaimable with HARDSHIP (RH) </a:t>
            </a:r>
            <a:r>
              <a:rPr lang="en-US" dirty="0">
                <a:solidFill>
                  <a:srgbClr val="FFFF00"/>
                </a:solidFill>
              </a:rPr>
              <a:t>- Any reclaimable Brother who can demonstrate a financial or medical hardship.  </a:t>
            </a:r>
            <a:endParaRPr lang="en-US" dirty="0" smtClean="0">
              <a:solidFill>
                <a:srgbClr val="FFFF00"/>
              </a:solidFill>
            </a:endParaRPr>
          </a:p>
          <a:p>
            <a:pPr marL="0" lvl="0" indent="0">
              <a:buNone/>
            </a:pPr>
            <a:endParaRPr lang="en-US" sz="2400" dirty="0">
              <a:solidFill>
                <a:srgbClr val="FFFF00"/>
              </a:solidFill>
            </a:endParaRPr>
          </a:p>
          <a:p>
            <a:pPr lvl="0"/>
            <a:r>
              <a:rPr lang="en-US" b="1" dirty="0">
                <a:solidFill>
                  <a:srgbClr val="FFFF00"/>
                </a:solidFill>
              </a:rPr>
              <a:t>Dormant Member (DM) </a:t>
            </a:r>
            <a:r>
              <a:rPr lang="en-US" dirty="0">
                <a:solidFill>
                  <a:srgbClr val="FFFF00"/>
                </a:solidFill>
              </a:rPr>
              <a:t>- Have not been financial for the last three years  </a:t>
            </a:r>
            <a:endParaRPr lang="en-US" sz="2400" dirty="0">
              <a:solidFill>
                <a:srgbClr val="FFFF00"/>
              </a:solidFill>
            </a:endParaRPr>
          </a:p>
          <a:p>
            <a:pPr lvl="1"/>
            <a:endParaRPr lang="en-US" dirty="0">
              <a:solidFill>
                <a:srgbClr val="FFFF00"/>
              </a:solidFill>
            </a:endParaRPr>
          </a:p>
        </p:txBody>
      </p:sp>
    </p:spTree>
    <p:extLst>
      <p:ext uri="{BB962C8B-B14F-4D97-AF65-F5344CB8AC3E}">
        <p14:creationId xmlns:p14="http://schemas.microsoft.com/office/powerpoint/2010/main" val="297072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3450" y="72190"/>
            <a:ext cx="10153650" cy="1066799"/>
          </a:xfrm>
        </p:spPr>
        <p:txBody>
          <a:bodyPr anchor="t">
            <a:noAutofit/>
          </a:bodyPr>
          <a:lstStyle/>
          <a:p>
            <a:pPr algn="ctr"/>
            <a:r>
              <a:rPr lang="en-US" sz="3600" b="1" dirty="0" smtClean="0">
                <a:solidFill>
                  <a:srgbClr val="FFFF00"/>
                </a:solidFill>
              </a:rPr>
              <a:t>Reclaimable Bothers</a:t>
            </a:r>
            <a:r>
              <a:rPr lang="en-US" sz="3600" dirty="0">
                <a:solidFill>
                  <a:srgbClr val="FFFF00"/>
                </a:solidFill>
              </a:rPr>
              <a:t/>
            </a:r>
            <a:br>
              <a:rPr lang="en-US" sz="3600" dirty="0">
                <a:solidFill>
                  <a:srgbClr val="FFFF00"/>
                </a:solidFill>
              </a:rPr>
            </a:br>
            <a:r>
              <a:rPr lang="en-US" sz="3600" b="1" dirty="0" smtClean="0">
                <a:solidFill>
                  <a:srgbClr val="FFFF00"/>
                </a:solidFill>
              </a:rPr>
              <a:t/>
            </a:r>
            <a:br>
              <a:rPr lang="en-US" sz="3600" b="1" dirty="0" smtClean="0">
                <a:solidFill>
                  <a:srgbClr val="FFFF00"/>
                </a:solidFill>
              </a:rPr>
            </a:br>
            <a:r>
              <a:rPr lang="en-US" sz="3600" dirty="0">
                <a:solidFill>
                  <a:srgbClr val="FFFF00"/>
                </a:solidFill>
              </a:rPr>
              <a:t/>
            </a:r>
            <a:br>
              <a:rPr lang="en-US" sz="3600" dirty="0">
                <a:solidFill>
                  <a:srgbClr val="FFFF00"/>
                </a:solidFill>
              </a:rPr>
            </a:br>
            <a:r>
              <a:rPr lang="en-US" sz="3600" b="1" dirty="0">
                <a:solidFill>
                  <a:srgbClr val="FFFF00"/>
                </a:solidFill>
              </a:rPr>
              <a:t/>
            </a:r>
            <a:br>
              <a:rPr lang="en-US" sz="3600" b="1" dirty="0">
                <a:solidFill>
                  <a:srgbClr val="FFFF00"/>
                </a:solidFill>
              </a:rPr>
            </a:br>
            <a:r>
              <a:rPr lang="en-US" sz="3600" b="1" dirty="0">
                <a:solidFill>
                  <a:srgbClr val="FFFF00"/>
                </a:solidFill>
              </a:rPr>
              <a:t/>
            </a:r>
            <a:br>
              <a:rPr lang="en-US" sz="3600" b="1" dirty="0">
                <a:solidFill>
                  <a:srgbClr val="FFFF00"/>
                </a:solidFill>
              </a:rPr>
            </a:br>
            <a:endParaRPr lang="en-US" sz="3600" b="1" dirty="0">
              <a:solidFill>
                <a:srgbClr val="FFFF00"/>
              </a:solidFill>
            </a:endParaRPr>
          </a:p>
        </p:txBody>
      </p:sp>
      <p:sp>
        <p:nvSpPr>
          <p:cNvPr id="4" name="Content Placeholder 3"/>
          <p:cNvSpPr>
            <a:spLocks noGrp="1"/>
          </p:cNvSpPr>
          <p:nvPr>
            <p:ph idx="1"/>
          </p:nvPr>
        </p:nvSpPr>
        <p:spPr>
          <a:xfrm>
            <a:off x="838200" y="1019175"/>
            <a:ext cx="10515600" cy="5581650"/>
          </a:xfrm>
        </p:spPr>
        <p:txBody>
          <a:bodyPr>
            <a:normAutofit/>
          </a:bodyPr>
          <a:lstStyle/>
          <a:p>
            <a:pPr marL="0" lvl="0" indent="0">
              <a:buNone/>
            </a:pPr>
            <a:endParaRPr lang="en-US" sz="2400" dirty="0">
              <a:solidFill>
                <a:srgbClr val="FFFF00"/>
              </a:solidFill>
            </a:endParaRPr>
          </a:p>
          <a:p>
            <a:r>
              <a:rPr lang="en-US" sz="2400" dirty="0" smtClean="0">
                <a:solidFill>
                  <a:srgbClr val="FFFF00"/>
                </a:solidFill>
              </a:rPr>
              <a:t>Beginning </a:t>
            </a:r>
            <a:r>
              <a:rPr lang="en-US" sz="2400" dirty="0">
                <a:solidFill>
                  <a:srgbClr val="FFFF00"/>
                </a:solidFill>
              </a:rPr>
              <a:t>on </a:t>
            </a:r>
            <a:r>
              <a:rPr lang="en-US" sz="2400" b="1" dirty="0">
                <a:solidFill>
                  <a:srgbClr val="FFFF00"/>
                </a:solidFill>
              </a:rPr>
              <a:t>November 1, 2014</a:t>
            </a:r>
            <a:r>
              <a:rPr lang="en-US" sz="2400" dirty="0">
                <a:solidFill>
                  <a:srgbClr val="FFFF00"/>
                </a:solidFill>
              </a:rPr>
              <a:t> all Brothers placed in this category </a:t>
            </a:r>
            <a:r>
              <a:rPr lang="en-US" sz="2400" b="1" dirty="0">
                <a:solidFill>
                  <a:srgbClr val="FFFF00"/>
                </a:solidFill>
              </a:rPr>
              <a:t>will</a:t>
            </a:r>
            <a:r>
              <a:rPr lang="en-US" sz="2400" dirty="0">
                <a:solidFill>
                  <a:srgbClr val="FFFF00"/>
                </a:solidFill>
              </a:rPr>
              <a:t> be given a six month grace period to become financial.  If they fail to become financial they will remain on the "Reclaimable" list.  However, they MUST sign a form indicating that they are "Inactive" members of the organization AND will not participate in any Fraternity related activities at the International, District or local level of the Fraternity. Failure to sign this form will cause them to be treated as a</a:t>
            </a:r>
            <a:r>
              <a:rPr lang="en-US" sz="2400" b="1" dirty="0">
                <a:solidFill>
                  <a:srgbClr val="FFFF00"/>
                </a:solidFill>
              </a:rPr>
              <a:t> Dormant Member (DM) </a:t>
            </a:r>
          </a:p>
          <a:p>
            <a:pPr marL="0" indent="0">
              <a:buNone/>
            </a:pPr>
            <a:endParaRPr lang="en-US" sz="2400" dirty="0">
              <a:solidFill>
                <a:srgbClr val="FFFF00"/>
              </a:solidFill>
            </a:endParaRPr>
          </a:p>
          <a:p>
            <a:r>
              <a:rPr lang="en-US" b="1" i="1" dirty="0">
                <a:solidFill>
                  <a:srgbClr val="FFFF00"/>
                </a:solidFill>
              </a:rPr>
              <a:t>Please note, </a:t>
            </a:r>
            <a:r>
              <a:rPr lang="en-US" sz="2400" dirty="0">
                <a:solidFill>
                  <a:srgbClr val="FFFF00"/>
                </a:solidFill>
              </a:rPr>
              <a:t>those Brothers who are placed in this category are subjected to being placed in the </a:t>
            </a:r>
            <a:r>
              <a:rPr lang="en-US" sz="2400" b="1" dirty="0">
                <a:solidFill>
                  <a:srgbClr val="FFFF00"/>
                </a:solidFill>
              </a:rPr>
              <a:t>DM</a:t>
            </a:r>
            <a:r>
              <a:rPr lang="en-US" sz="2400" dirty="0">
                <a:solidFill>
                  <a:srgbClr val="FFFF00"/>
                </a:solidFill>
              </a:rPr>
              <a:t> category if they remain non-financial for three (3) consecutive years and cannot demonstrate a financial or medical hardship. </a:t>
            </a:r>
            <a:endParaRPr lang="en-US" sz="2000" dirty="0">
              <a:solidFill>
                <a:srgbClr val="FFFF00"/>
              </a:solidFill>
            </a:endParaRPr>
          </a:p>
          <a:p>
            <a:pPr lvl="1"/>
            <a:endParaRPr lang="en-US" dirty="0">
              <a:solidFill>
                <a:srgbClr val="FFFF00"/>
              </a:solidFill>
            </a:endParaRPr>
          </a:p>
        </p:txBody>
      </p:sp>
    </p:spTree>
    <p:extLst>
      <p:ext uri="{BB962C8B-B14F-4D97-AF65-F5344CB8AC3E}">
        <p14:creationId xmlns:p14="http://schemas.microsoft.com/office/powerpoint/2010/main" val="353867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down)">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3450" y="72190"/>
            <a:ext cx="10153650" cy="681789"/>
          </a:xfrm>
        </p:spPr>
        <p:txBody>
          <a:bodyPr anchor="t">
            <a:noAutofit/>
          </a:bodyPr>
          <a:lstStyle/>
          <a:p>
            <a:pPr algn="ctr"/>
            <a:r>
              <a:rPr lang="en-US" sz="3600" b="1" dirty="0">
                <a:solidFill>
                  <a:srgbClr val="FFFF00"/>
                </a:solidFill>
              </a:rPr>
              <a:t>Reclaimable with HARDSHIP (RH) </a:t>
            </a:r>
            <a:r>
              <a:rPr lang="en-US" sz="3600" dirty="0">
                <a:solidFill>
                  <a:srgbClr val="FFFF00"/>
                </a:solidFill>
              </a:rPr>
              <a:t/>
            </a:r>
            <a:br>
              <a:rPr lang="en-US" sz="3600" dirty="0">
                <a:solidFill>
                  <a:srgbClr val="FFFF00"/>
                </a:solidFill>
              </a:rPr>
            </a:br>
            <a:r>
              <a:rPr lang="en-US" sz="3600" b="1" dirty="0" smtClean="0">
                <a:solidFill>
                  <a:srgbClr val="FFFF00"/>
                </a:solidFill>
              </a:rPr>
              <a:t/>
            </a:r>
            <a:br>
              <a:rPr lang="en-US" sz="3600" b="1" dirty="0" smtClean="0">
                <a:solidFill>
                  <a:srgbClr val="FFFF00"/>
                </a:solidFill>
              </a:rPr>
            </a:br>
            <a:r>
              <a:rPr lang="en-US" sz="3600" dirty="0">
                <a:solidFill>
                  <a:srgbClr val="FFFF00"/>
                </a:solidFill>
              </a:rPr>
              <a:t/>
            </a:r>
            <a:br>
              <a:rPr lang="en-US" sz="3600" dirty="0">
                <a:solidFill>
                  <a:srgbClr val="FFFF00"/>
                </a:solidFill>
              </a:rPr>
            </a:br>
            <a:r>
              <a:rPr lang="en-US" sz="3600" b="1" dirty="0">
                <a:solidFill>
                  <a:srgbClr val="FFFF00"/>
                </a:solidFill>
              </a:rPr>
              <a:t/>
            </a:r>
            <a:br>
              <a:rPr lang="en-US" sz="3600" b="1" dirty="0">
                <a:solidFill>
                  <a:srgbClr val="FFFF00"/>
                </a:solidFill>
              </a:rPr>
            </a:br>
            <a:r>
              <a:rPr lang="en-US" sz="3600" b="1" dirty="0">
                <a:solidFill>
                  <a:srgbClr val="FFFF00"/>
                </a:solidFill>
              </a:rPr>
              <a:t/>
            </a:r>
            <a:br>
              <a:rPr lang="en-US" sz="3600" b="1" dirty="0">
                <a:solidFill>
                  <a:srgbClr val="FFFF00"/>
                </a:solidFill>
              </a:rPr>
            </a:br>
            <a:endParaRPr lang="en-US" sz="3600" b="1" dirty="0">
              <a:solidFill>
                <a:srgbClr val="FFFF00"/>
              </a:solidFill>
            </a:endParaRPr>
          </a:p>
        </p:txBody>
      </p:sp>
      <p:sp>
        <p:nvSpPr>
          <p:cNvPr id="4" name="Content Placeholder 3"/>
          <p:cNvSpPr>
            <a:spLocks noGrp="1"/>
          </p:cNvSpPr>
          <p:nvPr>
            <p:ph idx="1"/>
          </p:nvPr>
        </p:nvSpPr>
        <p:spPr>
          <a:xfrm>
            <a:off x="850232" y="753979"/>
            <a:ext cx="10503568" cy="5846846"/>
          </a:xfrm>
        </p:spPr>
        <p:txBody>
          <a:bodyPr>
            <a:normAutofit fontScale="77500" lnSpcReduction="20000"/>
          </a:bodyPr>
          <a:lstStyle/>
          <a:p>
            <a:pPr marL="0" lvl="0" indent="0">
              <a:buNone/>
            </a:pPr>
            <a:endParaRPr lang="en-US" sz="2400" dirty="0">
              <a:solidFill>
                <a:srgbClr val="FFFF00"/>
              </a:solidFill>
            </a:endParaRPr>
          </a:p>
          <a:p>
            <a:r>
              <a:rPr lang="en-US" dirty="0">
                <a:solidFill>
                  <a:srgbClr val="FFFF00"/>
                </a:solidFill>
              </a:rPr>
              <a:t>Beginning on </a:t>
            </a:r>
            <a:r>
              <a:rPr lang="en-US" b="1" dirty="0">
                <a:solidFill>
                  <a:srgbClr val="FFFF00"/>
                </a:solidFill>
              </a:rPr>
              <a:t>November 1, 2014 </a:t>
            </a:r>
            <a:r>
              <a:rPr lang="en-US" b="1" u="sng" dirty="0">
                <a:solidFill>
                  <a:srgbClr val="FFFF00"/>
                </a:solidFill>
              </a:rPr>
              <a:t>any</a:t>
            </a:r>
            <a:r>
              <a:rPr lang="en-US" b="1" dirty="0">
                <a:solidFill>
                  <a:srgbClr val="FFFF00"/>
                </a:solidFill>
              </a:rPr>
              <a:t> </a:t>
            </a:r>
            <a:r>
              <a:rPr lang="en-US" dirty="0">
                <a:solidFill>
                  <a:srgbClr val="FFFF00"/>
                </a:solidFill>
              </a:rPr>
              <a:t>Brother,</a:t>
            </a:r>
            <a:r>
              <a:rPr lang="en-US" b="1" dirty="0">
                <a:solidFill>
                  <a:srgbClr val="FFFF00"/>
                </a:solidFill>
              </a:rPr>
              <a:t> regardless of his previous financial status, </a:t>
            </a:r>
            <a:r>
              <a:rPr lang="en-US" dirty="0">
                <a:solidFill>
                  <a:srgbClr val="FFFF00"/>
                </a:solidFill>
              </a:rPr>
              <a:t>who can show with a compelling degree of certainty that he has a financial and/or medical hardship that has prevented him from becoming financial presently </a:t>
            </a:r>
            <a:r>
              <a:rPr lang="en-US" b="1" u="sng" dirty="0">
                <a:solidFill>
                  <a:srgbClr val="FFFF00"/>
                </a:solidFill>
              </a:rPr>
              <a:t>and </a:t>
            </a:r>
            <a:r>
              <a:rPr lang="en-US" dirty="0">
                <a:solidFill>
                  <a:srgbClr val="FFFF00"/>
                </a:solidFill>
              </a:rPr>
              <a:t>in the previous three years, should be considered for this status.  </a:t>
            </a:r>
            <a:endParaRPr lang="en-US" dirty="0" smtClean="0">
              <a:solidFill>
                <a:srgbClr val="FFFF00"/>
              </a:solidFill>
            </a:endParaRPr>
          </a:p>
          <a:p>
            <a:pPr marL="0" indent="0">
              <a:buNone/>
            </a:pPr>
            <a:endParaRPr lang="en-US" sz="2400" dirty="0">
              <a:solidFill>
                <a:srgbClr val="FFFF00"/>
              </a:solidFill>
            </a:endParaRPr>
          </a:p>
          <a:p>
            <a:r>
              <a:rPr lang="en-US" dirty="0">
                <a:solidFill>
                  <a:srgbClr val="FFFF00"/>
                </a:solidFill>
              </a:rPr>
              <a:t>This determination should be made by both the </a:t>
            </a:r>
            <a:r>
              <a:rPr lang="en-US" dirty="0" err="1">
                <a:solidFill>
                  <a:srgbClr val="FFFF00"/>
                </a:solidFill>
              </a:rPr>
              <a:t>Basileus</a:t>
            </a:r>
            <a:r>
              <a:rPr lang="en-US" dirty="0">
                <a:solidFill>
                  <a:srgbClr val="FFFF00"/>
                </a:solidFill>
              </a:rPr>
              <a:t> of the Brother's respective chapter and the District Representative (D.R.), who shall have the final say in the matter.  This category should be reserved for a limited number of Brothers from each District. Each case should be reviewed on an annual basis for no more than </a:t>
            </a:r>
            <a:r>
              <a:rPr lang="en-US" i="1" dirty="0">
                <a:solidFill>
                  <a:srgbClr val="FFFF00"/>
                </a:solidFill>
              </a:rPr>
              <a:t>two consecutive years</a:t>
            </a:r>
            <a:r>
              <a:rPr lang="en-US" dirty="0">
                <a:solidFill>
                  <a:srgbClr val="FFFF00"/>
                </a:solidFill>
              </a:rPr>
              <a:t>.  Nothing in this doctrine should preclude an individual from becoming a financial member if he pays his membership fees at any time while claiming this status. </a:t>
            </a:r>
            <a:endParaRPr lang="en-US" dirty="0" smtClean="0">
              <a:solidFill>
                <a:srgbClr val="FFFF00"/>
              </a:solidFill>
            </a:endParaRPr>
          </a:p>
          <a:p>
            <a:endParaRPr lang="en-US" sz="2400" dirty="0">
              <a:solidFill>
                <a:srgbClr val="FFFF00"/>
              </a:solidFill>
            </a:endParaRPr>
          </a:p>
          <a:p>
            <a:r>
              <a:rPr lang="en-US" dirty="0">
                <a:solidFill>
                  <a:srgbClr val="FFFF00"/>
                </a:solidFill>
              </a:rPr>
              <a:t>If a Brother does not become financial at the end of his second year under this status and cannot demonstrate a financial or medical hardship then he must be treated as a </a:t>
            </a:r>
            <a:r>
              <a:rPr lang="en-US" b="1" dirty="0">
                <a:solidFill>
                  <a:srgbClr val="FFFF00"/>
                </a:solidFill>
              </a:rPr>
              <a:t>Reclaimable </a:t>
            </a:r>
            <a:r>
              <a:rPr lang="en-US" b="1" dirty="0" smtClean="0">
                <a:solidFill>
                  <a:srgbClr val="FFFF00"/>
                </a:solidFill>
              </a:rPr>
              <a:t>Brother </a:t>
            </a:r>
            <a:r>
              <a:rPr lang="en-US" b="1" dirty="0">
                <a:solidFill>
                  <a:srgbClr val="FFFF00"/>
                </a:solidFill>
              </a:rPr>
              <a:t>unless shown to be otherwise</a:t>
            </a:r>
            <a:r>
              <a:rPr lang="en-US" b="1" dirty="0" smtClean="0">
                <a:solidFill>
                  <a:srgbClr val="FFFF00"/>
                </a:solidFill>
              </a:rPr>
              <a:t>.</a:t>
            </a:r>
          </a:p>
          <a:p>
            <a:pPr marL="0" indent="0">
              <a:buNone/>
            </a:pPr>
            <a:endParaRPr lang="en-US" sz="2400" dirty="0">
              <a:solidFill>
                <a:srgbClr val="FFFF00"/>
              </a:solidFill>
            </a:endParaRPr>
          </a:p>
          <a:p>
            <a:r>
              <a:rPr lang="en-US" dirty="0">
                <a:solidFill>
                  <a:srgbClr val="FFFF00"/>
                </a:solidFill>
              </a:rPr>
              <a:t>Brothers placed in this </a:t>
            </a:r>
            <a:r>
              <a:rPr lang="en-US" b="1" dirty="0">
                <a:solidFill>
                  <a:srgbClr val="FFFF00"/>
                </a:solidFill>
              </a:rPr>
              <a:t>RH</a:t>
            </a:r>
            <a:r>
              <a:rPr lang="en-US" dirty="0">
                <a:solidFill>
                  <a:srgbClr val="FFFF00"/>
                </a:solidFill>
              </a:rPr>
              <a:t> category </a:t>
            </a:r>
            <a:r>
              <a:rPr lang="en-US" b="1" u="sng" dirty="0">
                <a:solidFill>
                  <a:srgbClr val="FFFF00"/>
                </a:solidFill>
              </a:rPr>
              <a:t>MUST</a:t>
            </a:r>
            <a:r>
              <a:rPr lang="en-US" dirty="0">
                <a:solidFill>
                  <a:srgbClr val="FFFF00"/>
                </a:solidFill>
              </a:rPr>
              <a:t> sign a form indicating that they are </a:t>
            </a:r>
            <a:r>
              <a:rPr lang="en-US" b="1" dirty="0">
                <a:solidFill>
                  <a:srgbClr val="FFFF00"/>
                </a:solidFill>
              </a:rPr>
              <a:t>"Inactive"</a:t>
            </a:r>
            <a:r>
              <a:rPr lang="en-US" dirty="0">
                <a:solidFill>
                  <a:srgbClr val="FFFF00"/>
                </a:solidFill>
              </a:rPr>
              <a:t> members of the organization </a:t>
            </a:r>
            <a:r>
              <a:rPr lang="en-US" b="1" dirty="0">
                <a:solidFill>
                  <a:srgbClr val="FFFF00"/>
                </a:solidFill>
              </a:rPr>
              <a:t>AND</a:t>
            </a:r>
            <a:r>
              <a:rPr lang="en-US" dirty="0">
                <a:solidFill>
                  <a:srgbClr val="FFFF00"/>
                </a:solidFill>
              </a:rPr>
              <a:t> will not participate in any Fraternity related activities at the International, District or local level of the Fraternity. Failure to sign this form will cause them to be treated as a</a:t>
            </a:r>
            <a:r>
              <a:rPr lang="en-US" b="1" dirty="0">
                <a:solidFill>
                  <a:srgbClr val="FFFF00"/>
                </a:solidFill>
              </a:rPr>
              <a:t> Dormant Member (DM</a:t>
            </a:r>
            <a:r>
              <a:rPr lang="en-US" b="1" dirty="0" smtClean="0">
                <a:solidFill>
                  <a:srgbClr val="FFFF00"/>
                </a:solidFill>
              </a:rPr>
              <a:t>)</a:t>
            </a:r>
            <a:r>
              <a:rPr lang="en-US" b="1" i="1" dirty="0" smtClean="0">
                <a:solidFill>
                  <a:srgbClr val="FFFF00"/>
                </a:solidFill>
              </a:rPr>
              <a:t>.</a:t>
            </a:r>
            <a:endParaRPr lang="en-US" sz="2400" dirty="0">
              <a:solidFill>
                <a:srgbClr val="FFFF00"/>
              </a:solidFill>
            </a:endParaRPr>
          </a:p>
          <a:p>
            <a:pPr lvl="1"/>
            <a:endParaRPr lang="en-US" dirty="0">
              <a:solidFill>
                <a:srgbClr val="FFFF00"/>
              </a:solidFill>
            </a:endParaRPr>
          </a:p>
        </p:txBody>
      </p:sp>
    </p:spTree>
    <p:extLst>
      <p:ext uri="{BB962C8B-B14F-4D97-AF65-F5344CB8AC3E}">
        <p14:creationId xmlns:p14="http://schemas.microsoft.com/office/powerpoint/2010/main" val="291172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arn(inVertic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barn(inVertical)">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barn(inVertical)">
                                      <p:cBhvr>
                                        <p:cTn id="2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3450" y="72190"/>
            <a:ext cx="10153650" cy="681789"/>
          </a:xfrm>
        </p:spPr>
        <p:txBody>
          <a:bodyPr anchor="t">
            <a:noAutofit/>
          </a:bodyPr>
          <a:lstStyle/>
          <a:p>
            <a:pPr algn="ctr"/>
            <a:r>
              <a:rPr lang="en-US" sz="4000" b="1" dirty="0">
                <a:solidFill>
                  <a:srgbClr val="FFFF00"/>
                </a:solidFill>
              </a:rPr>
              <a:t>Dormant Member </a:t>
            </a:r>
            <a:r>
              <a:rPr lang="en-US" sz="4000" dirty="0">
                <a:solidFill>
                  <a:srgbClr val="FFFF00"/>
                </a:solidFill>
              </a:rPr>
              <a:t/>
            </a:r>
            <a:br>
              <a:rPr lang="en-US" sz="4000" dirty="0">
                <a:solidFill>
                  <a:srgbClr val="FFFF00"/>
                </a:solidFill>
              </a:rPr>
            </a:br>
            <a:r>
              <a:rPr lang="en-US" sz="4000" dirty="0">
                <a:solidFill>
                  <a:srgbClr val="FFFF00"/>
                </a:solidFill>
              </a:rPr>
              <a:t/>
            </a:r>
            <a:br>
              <a:rPr lang="en-US" sz="4000" dirty="0">
                <a:solidFill>
                  <a:srgbClr val="FFFF00"/>
                </a:solidFill>
              </a:rPr>
            </a:br>
            <a:r>
              <a:rPr lang="en-US" sz="4000" b="1" dirty="0" smtClean="0">
                <a:solidFill>
                  <a:srgbClr val="FFFF00"/>
                </a:solidFill>
              </a:rPr>
              <a:t/>
            </a:r>
            <a:br>
              <a:rPr lang="en-US" sz="4000" b="1" dirty="0" smtClean="0">
                <a:solidFill>
                  <a:srgbClr val="FFFF00"/>
                </a:solidFill>
              </a:rPr>
            </a:br>
            <a:r>
              <a:rPr lang="en-US" sz="4000" dirty="0">
                <a:solidFill>
                  <a:srgbClr val="FFFF00"/>
                </a:solidFill>
              </a:rPr>
              <a:t/>
            </a:r>
            <a:br>
              <a:rPr lang="en-US" sz="4000" dirty="0">
                <a:solidFill>
                  <a:srgbClr val="FFFF00"/>
                </a:solidFill>
              </a:rPr>
            </a:br>
            <a:r>
              <a:rPr lang="en-US" sz="4000" b="1" dirty="0">
                <a:solidFill>
                  <a:srgbClr val="FFFF00"/>
                </a:solidFill>
              </a:rPr>
              <a:t/>
            </a:r>
            <a:br>
              <a:rPr lang="en-US" sz="4000" b="1" dirty="0">
                <a:solidFill>
                  <a:srgbClr val="FFFF00"/>
                </a:solidFill>
              </a:rPr>
            </a:br>
            <a:r>
              <a:rPr lang="en-US" sz="4000" b="1" dirty="0">
                <a:solidFill>
                  <a:srgbClr val="FFFF00"/>
                </a:solidFill>
              </a:rPr>
              <a:t/>
            </a:r>
            <a:br>
              <a:rPr lang="en-US" sz="4000" b="1" dirty="0">
                <a:solidFill>
                  <a:srgbClr val="FFFF00"/>
                </a:solidFill>
              </a:rPr>
            </a:br>
            <a:endParaRPr lang="en-US" sz="4000" b="1" dirty="0">
              <a:solidFill>
                <a:srgbClr val="FFFF00"/>
              </a:solidFill>
            </a:endParaRPr>
          </a:p>
        </p:txBody>
      </p:sp>
      <p:sp>
        <p:nvSpPr>
          <p:cNvPr id="4" name="Content Placeholder 3"/>
          <p:cNvSpPr>
            <a:spLocks noGrp="1"/>
          </p:cNvSpPr>
          <p:nvPr>
            <p:ph idx="1"/>
          </p:nvPr>
        </p:nvSpPr>
        <p:spPr>
          <a:xfrm>
            <a:off x="850232" y="753979"/>
            <a:ext cx="10503568" cy="5846846"/>
          </a:xfrm>
        </p:spPr>
        <p:txBody>
          <a:bodyPr>
            <a:noAutofit/>
          </a:bodyPr>
          <a:lstStyle/>
          <a:p>
            <a:r>
              <a:rPr lang="en-US" sz="2200" b="1" dirty="0">
                <a:solidFill>
                  <a:srgbClr val="FFFF00"/>
                </a:solidFill>
              </a:rPr>
              <a:t>Beginning on November 1, 2014 all Brothers placed in </a:t>
            </a:r>
            <a:r>
              <a:rPr lang="en-US" sz="2200" dirty="0">
                <a:solidFill>
                  <a:srgbClr val="FFFF00"/>
                </a:solidFill>
              </a:rPr>
              <a:t>the </a:t>
            </a:r>
            <a:r>
              <a:rPr lang="en-US" sz="2200" b="1" dirty="0">
                <a:solidFill>
                  <a:srgbClr val="FFFF00"/>
                </a:solidFill>
              </a:rPr>
              <a:t>Dormant Member</a:t>
            </a:r>
            <a:r>
              <a:rPr lang="en-US" sz="2200" dirty="0">
                <a:solidFill>
                  <a:srgbClr val="FFFF00"/>
                </a:solidFill>
              </a:rPr>
              <a:t> category will be given a six month grace period to become financial.  If they fail to become financial they will be considered to have </a:t>
            </a:r>
            <a:r>
              <a:rPr lang="en-US" sz="2200" b="1" dirty="0">
                <a:solidFill>
                  <a:srgbClr val="FFFF00"/>
                </a:solidFill>
              </a:rPr>
              <a:t>"Voluntarily Resigned"</a:t>
            </a:r>
            <a:r>
              <a:rPr lang="en-US" sz="2200" dirty="0">
                <a:solidFill>
                  <a:srgbClr val="FFFF00"/>
                </a:solidFill>
              </a:rPr>
              <a:t> from the organization.  Letters and other communication efforts will be made to ensure that those brothers potentially affected will be aware of this proposed change in their membership status</a:t>
            </a:r>
            <a:r>
              <a:rPr lang="en-US" sz="2200" dirty="0" smtClean="0">
                <a:solidFill>
                  <a:srgbClr val="FFFF00"/>
                </a:solidFill>
              </a:rPr>
              <a:t>.</a:t>
            </a:r>
          </a:p>
          <a:p>
            <a:pPr marL="0" indent="0">
              <a:buNone/>
            </a:pPr>
            <a:endParaRPr lang="en-US" sz="2200" dirty="0">
              <a:solidFill>
                <a:srgbClr val="FFFF00"/>
              </a:solidFill>
            </a:endParaRPr>
          </a:p>
          <a:p>
            <a:r>
              <a:rPr lang="en-US" sz="2200" dirty="0" smtClean="0">
                <a:solidFill>
                  <a:srgbClr val="FFFF00"/>
                </a:solidFill>
              </a:rPr>
              <a:t>Brothers </a:t>
            </a:r>
            <a:r>
              <a:rPr lang="en-US" sz="2200" dirty="0">
                <a:solidFill>
                  <a:srgbClr val="FFFF00"/>
                </a:solidFill>
              </a:rPr>
              <a:t>who are </a:t>
            </a:r>
            <a:r>
              <a:rPr lang="en-US" sz="2200" b="1" dirty="0">
                <a:solidFill>
                  <a:srgbClr val="FFFF00"/>
                </a:solidFill>
              </a:rPr>
              <a:t>removed from the rolls</a:t>
            </a:r>
            <a:r>
              <a:rPr lang="en-US" sz="2200" dirty="0">
                <a:solidFill>
                  <a:srgbClr val="FFFF00"/>
                </a:solidFill>
              </a:rPr>
              <a:t> of the Fraternity and desire to return as a member after the grace period will have to pay a reinstatement fee and three (3) years of dues to be considered a financial member.  </a:t>
            </a:r>
            <a:r>
              <a:rPr lang="en-US" sz="2200" b="1" i="1" dirty="0" smtClean="0">
                <a:solidFill>
                  <a:srgbClr val="FFFF00"/>
                </a:solidFill>
              </a:rPr>
              <a:t>There can be flexibility on this item.</a:t>
            </a:r>
          </a:p>
          <a:p>
            <a:pPr marL="0" indent="0">
              <a:buNone/>
            </a:pPr>
            <a:endParaRPr lang="en-US" sz="2200" dirty="0">
              <a:solidFill>
                <a:srgbClr val="FFFF00"/>
              </a:solidFill>
            </a:endParaRPr>
          </a:p>
          <a:p>
            <a:r>
              <a:rPr lang="en-US" sz="2200" dirty="0">
                <a:solidFill>
                  <a:srgbClr val="FFFF00"/>
                </a:solidFill>
              </a:rPr>
              <a:t>Also, it has been proposed that each District receive </a:t>
            </a:r>
            <a:r>
              <a:rPr lang="en-US" sz="2200" b="1" dirty="0">
                <a:solidFill>
                  <a:srgbClr val="FFFF00"/>
                </a:solidFill>
              </a:rPr>
              <a:t>THIRTY PERCENT (30%)</a:t>
            </a:r>
            <a:r>
              <a:rPr lang="en-US" sz="2200" dirty="0">
                <a:solidFill>
                  <a:srgbClr val="FFFF00"/>
                </a:solidFill>
              </a:rPr>
              <a:t> of the international dues (30% x $100.00 = $30.00) for each Brother who is reclaimed.  The reclaimed Brother </a:t>
            </a:r>
            <a:r>
              <a:rPr lang="en-US" sz="2200" b="1" u="sng" dirty="0">
                <a:solidFill>
                  <a:srgbClr val="FFFF00"/>
                </a:solidFill>
              </a:rPr>
              <a:t>must</a:t>
            </a:r>
            <a:r>
              <a:rPr lang="en-US" sz="2200" dirty="0">
                <a:solidFill>
                  <a:srgbClr val="FFFF00"/>
                </a:solidFill>
              </a:rPr>
              <a:t> be one who has </a:t>
            </a:r>
            <a:r>
              <a:rPr lang="en-US" sz="2200" b="1" u="sng" dirty="0">
                <a:solidFill>
                  <a:srgbClr val="FFFF00"/>
                </a:solidFill>
              </a:rPr>
              <a:t>not</a:t>
            </a:r>
            <a:r>
              <a:rPr lang="en-US" sz="2200" dirty="0">
                <a:solidFill>
                  <a:srgbClr val="FFFF00"/>
                </a:solidFill>
              </a:rPr>
              <a:t> been financial for </a:t>
            </a:r>
            <a:r>
              <a:rPr lang="en-US" sz="2200" b="1" dirty="0">
                <a:solidFill>
                  <a:srgbClr val="FFFF00"/>
                </a:solidFill>
              </a:rPr>
              <a:t>three or more consecutive years</a:t>
            </a:r>
            <a:r>
              <a:rPr lang="en-US" sz="2200" dirty="0">
                <a:solidFill>
                  <a:srgbClr val="FFFF00"/>
                </a:solidFill>
              </a:rPr>
              <a:t>. The payment to the District would be a </a:t>
            </a:r>
            <a:r>
              <a:rPr lang="en-US" sz="2200" b="1" dirty="0">
                <a:solidFill>
                  <a:srgbClr val="FFFF00"/>
                </a:solidFill>
              </a:rPr>
              <a:t>one-time payment</a:t>
            </a:r>
            <a:r>
              <a:rPr lang="en-US" sz="2200" dirty="0">
                <a:solidFill>
                  <a:srgbClr val="FFFF00"/>
                </a:solidFill>
              </a:rPr>
              <a:t> for each Brother reclaimed.</a:t>
            </a:r>
          </a:p>
          <a:p>
            <a:pPr marL="0" lvl="0" indent="0">
              <a:buNone/>
            </a:pPr>
            <a:endParaRPr lang="en-US" sz="2200" dirty="0">
              <a:solidFill>
                <a:srgbClr val="FFFF00"/>
              </a:solidFill>
            </a:endParaRPr>
          </a:p>
        </p:txBody>
      </p:sp>
    </p:spTree>
    <p:extLst>
      <p:ext uri="{BB962C8B-B14F-4D97-AF65-F5344CB8AC3E}">
        <p14:creationId xmlns:p14="http://schemas.microsoft.com/office/powerpoint/2010/main" val="12723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3450" y="72190"/>
            <a:ext cx="10153650" cy="681789"/>
          </a:xfrm>
        </p:spPr>
        <p:txBody>
          <a:bodyPr anchor="t">
            <a:noAutofit/>
          </a:bodyPr>
          <a:lstStyle/>
          <a:p>
            <a:pPr algn="ctr"/>
            <a:r>
              <a:rPr lang="en-US" sz="4000" b="1" dirty="0" smtClean="0">
                <a:solidFill>
                  <a:srgbClr val="FFFF00"/>
                </a:solidFill>
              </a:rPr>
              <a:t>Conclusion</a:t>
            </a:r>
            <a:r>
              <a:rPr lang="en-US" sz="4000" dirty="0">
                <a:solidFill>
                  <a:srgbClr val="FFFF00"/>
                </a:solidFill>
              </a:rPr>
              <a:t/>
            </a:r>
            <a:br>
              <a:rPr lang="en-US" sz="4000" dirty="0">
                <a:solidFill>
                  <a:srgbClr val="FFFF00"/>
                </a:solidFill>
              </a:rPr>
            </a:br>
            <a:r>
              <a:rPr lang="en-US" sz="4000" dirty="0">
                <a:solidFill>
                  <a:srgbClr val="FFFF00"/>
                </a:solidFill>
              </a:rPr>
              <a:t/>
            </a:r>
            <a:br>
              <a:rPr lang="en-US" sz="4000" dirty="0">
                <a:solidFill>
                  <a:srgbClr val="FFFF00"/>
                </a:solidFill>
              </a:rPr>
            </a:br>
            <a:r>
              <a:rPr lang="en-US" sz="4000" b="1" dirty="0" smtClean="0">
                <a:solidFill>
                  <a:srgbClr val="FFFF00"/>
                </a:solidFill>
              </a:rPr>
              <a:t/>
            </a:r>
            <a:br>
              <a:rPr lang="en-US" sz="4000" b="1" dirty="0" smtClean="0">
                <a:solidFill>
                  <a:srgbClr val="FFFF00"/>
                </a:solidFill>
              </a:rPr>
            </a:br>
            <a:r>
              <a:rPr lang="en-US" sz="4000" dirty="0">
                <a:solidFill>
                  <a:srgbClr val="FFFF00"/>
                </a:solidFill>
              </a:rPr>
              <a:t/>
            </a:r>
            <a:br>
              <a:rPr lang="en-US" sz="4000" dirty="0">
                <a:solidFill>
                  <a:srgbClr val="FFFF00"/>
                </a:solidFill>
              </a:rPr>
            </a:br>
            <a:r>
              <a:rPr lang="en-US" sz="4000" b="1" dirty="0">
                <a:solidFill>
                  <a:srgbClr val="FFFF00"/>
                </a:solidFill>
              </a:rPr>
              <a:t/>
            </a:r>
            <a:br>
              <a:rPr lang="en-US" sz="4000" b="1" dirty="0">
                <a:solidFill>
                  <a:srgbClr val="FFFF00"/>
                </a:solidFill>
              </a:rPr>
            </a:br>
            <a:r>
              <a:rPr lang="en-US" sz="4000" b="1" dirty="0">
                <a:solidFill>
                  <a:srgbClr val="FFFF00"/>
                </a:solidFill>
              </a:rPr>
              <a:t/>
            </a:r>
            <a:br>
              <a:rPr lang="en-US" sz="4000" b="1" dirty="0">
                <a:solidFill>
                  <a:srgbClr val="FFFF00"/>
                </a:solidFill>
              </a:rPr>
            </a:br>
            <a:endParaRPr lang="en-US" sz="4000" b="1" dirty="0">
              <a:solidFill>
                <a:srgbClr val="FFFF00"/>
              </a:solidFill>
            </a:endParaRPr>
          </a:p>
        </p:txBody>
      </p:sp>
      <p:sp>
        <p:nvSpPr>
          <p:cNvPr id="4" name="Content Placeholder 3"/>
          <p:cNvSpPr>
            <a:spLocks noGrp="1"/>
          </p:cNvSpPr>
          <p:nvPr>
            <p:ph idx="1"/>
          </p:nvPr>
        </p:nvSpPr>
        <p:spPr>
          <a:xfrm>
            <a:off x="850232" y="753979"/>
            <a:ext cx="10503568" cy="5846846"/>
          </a:xfrm>
        </p:spPr>
        <p:txBody>
          <a:bodyPr>
            <a:noAutofit/>
          </a:bodyPr>
          <a:lstStyle/>
          <a:p>
            <a:r>
              <a:rPr lang="en-US" sz="2400" dirty="0">
                <a:solidFill>
                  <a:srgbClr val="FFFF00"/>
                </a:solidFill>
              </a:rPr>
              <a:t>This proposal addresses the issue of potential liability caused by intentional acts of misconduct by non-financial Brothers. </a:t>
            </a:r>
          </a:p>
          <a:p>
            <a:pPr marL="0" indent="0">
              <a:buNone/>
            </a:pPr>
            <a:endParaRPr lang="en-US" sz="2400" dirty="0">
              <a:solidFill>
                <a:srgbClr val="FFFF00"/>
              </a:solidFill>
            </a:endParaRPr>
          </a:p>
          <a:p>
            <a:r>
              <a:rPr lang="en-US" sz="2400" dirty="0" smtClean="0">
                <a:solidFill>
                  <a:srgbClr val="FFFF00"/>
                </a:solidFill>
              </a:rPr>
              <a:t>Looking </a:t>
            </a:r>
            <a:r>
              <a:rPr lang="en-US" sz="2400" dirty="0">
                <a:solidFill>
                  <a:srgbClr val="FFFF00"/>
                </a:solidFill>
              </a:rPr>
              <a:t>beyond </a:t>
            </a:r>
            <a:r>
              <a:rPr lang="en-US" sz="2400" b="1" dirty="0">
                <a:solidFill>
                  <a:srgbClr val="FFFF00"/>
                </a:solidFill>
              </a:rPr>
              <a:t>November 1, 2014</a:t>
            </a:r>
            <a:r>
              <a:rPr lang="en-US" sz="2400" dirty="0">
                <a:solidFill>
                  <a:srgbClr val="FFFF00"/>
                </a:solidFill>
              </a:rPr>
              <a:t> it is difficult to project how many Brothers summarily placed in the </a:t>
            </a:r>
            <a:r>
              <a:rPr lang="en-US" sz="2400" b="1" dirty="0">
                <a:solidFill>
                  <a:srgbClr val="FFFF00"/>
                </a:solidFill>
              </a:rPr>
              <a:t>Reclaimable</a:t>
            </a:r>
            <a:r>
              <a:rPr lang="en-US" sz="2400" dirty="0">
                <a:solidFill>
                  <a:srgbClr val="FFFF00"/>
                </a:solidFill>
              </a:rPr>
              <a:t> and </a:t>
            </a:r>
            <a:r>
              <a:rPr lang="en-US" sz="2400" b="1" dirty="0">
                <a:solidFill>
                  <a:srgbClr val="FFFF00"/>
                </a:solidFill>
              </a:rPr>
              <a:t>Dormant Member</a:t>
            </a:r>
            <a:r>
              <a:rPr lang="en-US" sz="2400" dirty="0">
                <a:solidFill>
                  <a:srgbClr val="FFFF00"/>
                </a:solidFill>
              </a:rPr>
              <a:t> categories will avail themselves of the opportunity to become financial members. However, it is this writer's humble opinion that a well orchestrated, internal marketing effort, at each level of the Fraternity, can go a long way in producing a favorable outcome in this regard</a:t>
            </a:r>
            <a:r>
              <a:rPr lang="en-US" sz="2400" dirty="0" smtClean="0">
                <a:solidFill>
                  <a:srgbClr val="FFFF00"/>
                </a:solidFill>
              </a:rPr>
              <a:t>.</a:t>
            </a:r>
          </a:p>
          <a:p>
            <a:pPr marL="0" lvl="0" indent="0">
              <a:buNone/>
            </a:pPr>
            <a:endParaRPr lang="en-US" sz="2200" dirty="0">
              <a:solidFill>
                <a:srgbClr val="FFFF00"/>
              </a:solidFill>
            </a:endParaRPr>
          </a:p>
          <a:p>
            <a:r>
              <a:rPr lang="en-US" sz="2400" dirty="0">
                <a:solidFill>
                  <a:srgbClr val="FFFF00"/>
                </a:solidFill>
              </a:rPr>
              <a:t>While the Fraternity will benefit financially even if a small percentage (2-5%) of those placed in the "Reclaimable and Dormant Member" categories are reinstated, the </a:t>
            </a:r>
            <a:r>
              <a:rPr lang="en-US" sz="2400" b="1" dirty="0">
                <a:solidFill>
                  <a:srgbClr val="FFFF00"/>
                </a:solidFill>
              </a:rPr>
              <a:t>VOLUNTARY RESIGNATION</a:t>
            </a:r>
            <a:r>
              <a:rPr lang="en-US" sz="2400" dirty="0">
                <a:solidFill>
                  <a:srgbClr val="FFFF00"/>
                </a:solidFill>
              </a:rPr>
              <a:t> of undesirable elements and/or those who no longer wish to serve the "business" interest of Omega should also be viewed as beneficial for the Fraternity's long term interest.  </a:t>
            </a:r>
          </a:p>
          <a:p>
            <a:pPr marL="0" lvl="0" indent="0">
              <a:buNone/>
            </a:pPr>
            <a:endParaRPr lang="en-US" sz="2400" dirty="0" smtClean="0">
              <a:solidFill>
                <a:srgbClr val="FFFF00"/>
              </a:solidFill>
            </a:endParaRPr>
          </a:p>
        </p:txBody>
      </p:sp>
    </p:spTree>
    <p:extLst>
      <p:ext uri="{BB962C8B-B14F-4D97-AF65-F5344CB8AC3E}">
        <p14:creationId xmlns:p14="http://schemas.microsoft.com/office/powerpoint/2010/main" val="149908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1291</TotalTime>
  <Words>983</Words>
  <Application>Microsoft Office PowerPoint</Application>
  <PresentationFormat>Custom</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Reclamation and Voluntary Resignation</vt:lpstr>
      <vt:lpstr>A Proposal to Minimize Liability to Omega Psi Phi, Inc. Due to the Wanton and Intentional Acts of Misconduct by Non-Financial Members </vt:lpstr>
      <vt:lpstr>Constitutional Provisions to Consider  </vt:lpstr>
      <vt:lpstr>Divide all non-financial (67,000) International Members Brothers into three (3) categories:     </vt:lpstr>
      <vt:lpstr>Reclaimable Bothers     </vt:lpstr>
      <vt:lpstr>Reclaimable with HARDSHIP (RH)      </vt:lpstr>
      <vt:lpstr>Dormant Member       </vt:lpstr>
      <vt:lpstr>Conclusion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Reclamation and Voluntary Resignation</dc:title>
  <dc:creator>Dennis D. Small</dc:creator>
  <cp:lastModifiedBy>Que Snider</cp:lastModifiedBy>
  <cp:revision>18</cp:revision>
  <dcterms:created xsi:type="dcterms:W3CDTF">2014-10-24T04:55:12Z</dcterms:created>
  <dcterms:modified xsi:type="dcterms:W3CDTF">2014-10-30T22:21:30Z</dcterms:modified>
</cp:coreProperties>
</file>