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GLv4z+g5Jlt2z6ETGQK8yBrCT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You can also run a report of everyone that has transferred out of your chapter for the fiscal year. In QueZone, go to “Membership,” “then Reports,” scroll down to “Chapter Transfers,” and select.</a:t>
            </a:r>
            <a:endParaRPr/>
          </a:p>
        </p:txBody>
      </p:sp>
      <p:sp>
        <p:nvSpPr>
          <p:cNvPr id="215" name="Google Shape;21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5e3c22a0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65e3c22a0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65e3c22a0d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5e3c22a0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65e3c22a0d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65e3c22a0d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951d21b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6951d21b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6951d21b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840701" y="458918"/>
            <a:ext cx="4265912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EBDAB2"/>
                </a:solidFill>
                <a:latin typeface="Georgia"/>
                <a:ea typeface="Georgia"/>
                <a:cs typeface="Georgia"/>
                <a:sym typeface="Georgia"/>
              </a:rPr>
              <a:t>KRS Training </a:t>
            </a:r>
            <a:endParaRPr sz="4400" b="1" i="0" u="none" strike="noStrike" cap="none">
              <a:solidFill>
                <a:srgbClr val="E1C78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586509" y="1118499"/>
            <a:ext cx="8774325" cy="4616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Brother Sherman L. Charles, Grand Keeper of Records and Seal (GKRS)</a:t>
            </a:r>
            <a:endParaRPr/>
          </a:p>
        </p:txBody>
      </p:sp>
      <p:pic>
        <p:nvPicPr>
          <p:cNvPr id="92" name="Google Shape;92;p1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6118" y="1855024"/>
            <a:ext cx="6372569" cy="418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2614122" y="458918"/>
            <a:ext cx="69637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B0E6E"/>
                </a:solidFill>
                <a:latin typeface="Georgia"/>
                <a:ea typeface="Georgia"/>
                <a:cs typeface="Georgia"/>
                <a:sym typeface="Georgia"/>
              </a:rPr>
              <a:t>Membership -&gt; Actions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3468325" y="1118500"/>
            <a:ext cx="554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Grand Keeper of Records and Seal (GKRS)</a:t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118499" y="2525157"/>
            <a:ext cx="4192244" cy="18076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The Membership -&gt; Action section of QueZone is your primary tool for managing and supporting the Brothers within your Chapter.</a:t>
            </a:r>
            <a:endParaRPr sz="2400" b="1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7720149" y="2525157"/>
            <a:ext cx="5016138" cy="148316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Key areas are: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Update Member Information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Transfer Member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Update Deceased Member (Omega Chapter)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Identify Graduated Members</a:t>
            </a:r>
            <a:endParaRPr sz="2400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686391" y="517426"/>
            <a:ext cx="8618065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Update Member Information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686391" y="1690632"/>
            <a:ext cx="618822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Arial"/>
              <a:buChar char="•"/>
            </a:pP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Arial"/>
              <a:buChar char="•"/>
            </a:pP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Arial"/>
              <a:buChar char="•"/>
            </a:pP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Update Member Information</a:t>
            </a: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Arial"/>
              <a:buChar char="•"/>
            </a:pP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Find Member and Select “</a:t>
            </a:r>
            <a:r>
              <a:rPr lang="en-US" sz="28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Edit Profile</a:t>
            </a: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Arial"/>
              <a:buChar char="•"/>
            </a:pP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Update all Contact Information (</a:t>
            </a:r>
            <a:r>
              <a:rPr lang="en-US" sz="28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Phone Number, Email, and Home Address</a:t>
            </a:r>
            <a:r>
              <a:rPr lang="en-US" sz="28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800" b="1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r>
              <a:rPr lang="en-US" sz="28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80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sp>
        <p:nvSpPr>
          <p:cNvPr id="210" name="Google Shape;210;p8"/>
          <p:cNvSpPr txBox="1"/>
          <p:nvPr/>
        </p:nvSpPr>
        <p:spPr>
          <a:xfrm>
            <a:off x="4038600" y="65322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3233" y="2003749"/>
            <a:ext cx="4818623" cy="32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686391" y="517426"/>
            <a:ext cx="559961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Transfer Members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686391" y="1690632"/>
            <a:ext cx="6188222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Transfer Member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Add Member To List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 Full Name, Control Number, 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 Current Chapter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Select the Brother’s Name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 and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2600"/>
              <a:buFont typeface="Arial"/>
              <a:buChar char="•"/>
            </a:pPr>
            <a:r>
              <a:rPr lang="en-US" sz="260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Enter Your Name and Date, and 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600" b="1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600" b="0" i="0" u="none" strike="noStrike" cap="none">
                <a:solidFill>
                  <a:srgbClr val="54205C"/>
                </a:solidFill>
                <a:latin typeface="Calibri"/>
                <a:ea typeface="Calibri"/>
                <a:cs typeface="Calibri"/>
                <a:sym typeface="Calibri"/>
              </a:rPr>
              <a:t>” to Verify</a:t>
            </a:r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 r="21874"/>
          <a:stretch/>
        </p:blipFill>
        <p:spPr>
          <a:xfrm>
            <a:off x="6874613" y="1586641"/>
            <a:ext cx="4965959" cy="4240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272" y="184307"/>
            <a:ext cx="1290743" cy="15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86391" y="517426"/>
            <a:ext cx="7757252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Update Deceased Member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686391" y="1690632"/>
            <a:ext cx="6188222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“Membership”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“Actions”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“Update Deceased Member”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“Continue”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“1” </a:t>
            </a: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for the Deceased Brother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“Continue”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Upload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“Obituary or any Evidence“ </a:t>
            </a: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and Include 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“Deceased Date”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“Continue”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Enter Your Name and Date, and Select </a:t>
            </a:r>
            <a:r>
              <a:rPr lang="en-US" sz="26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“Continue” </a:t>
            </a:r>
            <a:r>
              <a:rPr lang="en-US" sz="26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to Verify</a:t>
            </a:r>
            <a:endParaRPr/>
          </a:p>
        </p:txBody>
      </p:sp>
      <p:sp>
        <p:nvSpPr>
          <p:cNvPr id="233" name="Google Shape;233;p10"/>
          <p:cNvSpPr txBox="1">
            <a:spLocks noGrp="1"/>
          </p:cNvSpPr>
          <p:nvPr>
            <p:ph type="sldNum" idx="12"/>
          </p:nvPr>
        </p:nvSpPr>
        <p:spPr>
          <a:xfrm>
            <a:off x="8610600" y="65322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ftr" idx="11"/>
          </p:nvPr>
        </p:nvSpPr>
        <p:spPr>
          <a:xfrm>
            <a:off x="4038600" y="65322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35" name="Google Shape;235;p10"/>
          <p:cNvSpPr txBox="1">
            <a:spLocks noGrp="1"/>
          </p:cNvSpPr>
          <p:nvPr>
            <p:ph type="dt" idx="10"/>
          </p:nvPr>
        </p:nvSpPr>
        <p:spPr>
          <a:xfrm>
            <a:off x="215151" y="6405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236" name="Google Shape;236;p10" descr="Memorial Service (Mandated Program) — Chi Omega Chapter of Omega Psi Phi  Fraternity, Inc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0506" y="2208058"/>
            <a:ext cx="4648200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686391" y="517426"/>
            <a:ext cx="860684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Identify Graduated Members</a:t>
            </a:r>
            <a:endParaRPr sz="4400" b="1" i="0" u="none" strike="noStrike" cap="none">
              <a:solidFill>
                <a:srgbClr val="54215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686391" y="1690632"/>
            <a:ext cx="6188222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800"/>
              <a:buFont typeface="Arial"/>
              <a:buChar char="•"/>
            </a:pPr>
            <a:r>
              <a:rPr lang="en-US" sz="280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en-US" sz="280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r>
              <a:rPr lang="en-US" sz="28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800"/>
              <a:buFont typeface="Arial"/>
              <a:buChar char="•"/>
            </a:pPr>
            <a:r>
              <a:rPr lang="en-US" sz="280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Identify Graduate Members</a:t>
            </a:r>
            <a:r>
              <a:rPr lang="en-US" sz="28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8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8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 for the Undergraduate Brother who has Graduate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Add the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Graduation Date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Enter Your Name and Date, and 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 to Verify</a:t>
            </a:r>
            <a:endParaRPr sz="280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47" name="Google Shape;247;p11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272" y="216965"/>
            <a:ext cx="1290743" cy="15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 descr="A person sitting on a podium with his arms crosse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6473" y="1754250"/>
            <a:ext cx="3434301" cy="427622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2553211" y="458918"/>
            <a:ext cx="70855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B0E6E"/>
                </a:solidFill>
                <a:latin typeface="Georgia"/>
                <a:ea typeface="Georgia"/>
                <a:cs typeface="Georgia"/>
                <a:sym typeface="Georgia"/>
              </a:rPr>
              <a:t>Membership -&gt; Reports</a:t>
            </a:r>
            <a:endParaRPr/>
          </a:p>
        </p:txBody>
      </p:sp>
      <p:sp>
        <p:nvSpPr>
          <p:cNvPr id="257" name="Google Shape;257;p12"/>
          <p:cNvSpPr txBox="1"/>
          <p:nvPr/>
        </p:nvSpPr>
        <p:spPr>
          <a:xfrm>
            <a:off x="3468325" y="1118500"/>
            <a:ext cx="552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Grand Keeper of Records and Seal (GKRS)</a:t>
            </a:r>
            <a:endParaRPr/>
          </a:p>
        </p:txBody>
      </p:sp>
      <p:sp>
        <p:nvSpPr>
          <p:cNvPr id="258" name="Google Shape;258;p12"/>
          <p:cNvSpPr/>
          <p:nvPr/>
        </p:nvSpPr>
        <p:spPr>
          <a:xfrm>
            <a:off x="118499" y="2525157"/>
            <a:ext cx="4192244" cy="18076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The Membership -&gt; Reports section of QueZone is where you will access and manage all required reports for your Chapter. </a:t>
            </a:r>
            <a:endParaRPr/>
          </a:p>
        </p:txBody>
      </p:sp>
      <p:sp>
        <p:nvSpPr>
          <p:cNvPr id="259" name="Google Shape;259;p12"/>
          <p:cNvSpPr/>
          <p:nvPr/>
        </p:nvSpPr>
        <p:spPr>
          <a:xfrm>
            <a:off x="7720149" y="2525157"/>
            <a:ext cx="5016138" cy="148316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Key areas are: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Financial Members (Form 53)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Member Dues Outstanding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Member Roster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Member Roster                                (At Large)</a:t>
            </a:r>
            <a:endParaRPr sz="2400" b="0" i="0" u="none" strike="noStrike" cap="none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MSP Certified Members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686391" y="517426"/>
            <a:ext cx="8874545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Financial Members (Form 53)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>
            <a:off x="686391" y="1690632"/>
            <a:ext cx="618822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en-US" sz="3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Financial Members</a:t>
            </a:r>
            <a:r>
              <a:rPr lang="en-US" sz="3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Export Drop Down Me</a:t>
            </a:r>
            <a:r>
              <a:rPr lang="en-US" sz="3200" b="1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nu</a:t>
            </a:r>
            <a:r>
              <a:rPr lang="en-US" sz="320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 and Save the File</a:t>
            </a:r>
            <a:endParaRPr sz="3200" b="1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271" name="Google Shape;271;p13" descr="A group of men standing togeth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7055" y="1988834"/>
            <a:ext cx="5194370" cy="33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686391" y="517426"/>
            <a:ext cx="79816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Member Dues Outstanding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686391" y="1690632"/>
            <a:ext cx="618822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en-US" sz="320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Members Dues Outstanding</a:t>
            </a: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Export Drop Down Menu</a:t>
            </a:r>
            <a:r>
              <a:rPr lang="en-US" sz="320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 and Save File</a:t>
            </a:r>
            <a:endParaRPr sz="320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283" name="Google Shape;283;p14" title="ΝΨ at the 89th District Meeting .jpg"/>
          <p:cNvPicPr preferRelativeResize="0"/>
          <p:nvPr/>
        </p:nvPicPr>
        <p:blipFill rotWithShape="1">
          <a:blip r:embed="rId4">
            <a:alphaModFix/>
          </a:blip>
          <a:srcRect t="7060" b="7051"/>
          <a:stretch/>
        </p:blipFill>
        <p:spPr>
          <a:xfrm>
            <a:off x="6761018" y="1627938"/>
            <a:ext cx="5005037" cy="4256872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272" y="184307"/>
            <a:ext cx="1290743" cy="15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686391" y="517426"/>
            <a:ext cx="4717958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Member Roster</a:t>
            </a:r>
            <a:endParaRPr/>
          </a:p>
        </p:txBody>
      </p:sp>
      <p:sp>
        <p:nvSpPr>
          <p:cNvPr id="292" name="Google Shape;292;p15"/>
          <p:cNvSpPr txBox="1"/>
          <p:nvPr/>
        </p:nvSpPr>
        <p:spPr>
          <a:xfrm>
            <a:off x="686391" y="1690632"/>
            <a:ext cx="618822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Members Roster</a:t>
            </a: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Export Drop Down Menu</a:t>
            </a: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r>
              <a:rPr lang="en-US" sz="320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 and Save File</a:t>
            </a:r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sldNum" idx="12"/>
          </p:nvPr>
        </p:nvSpPr>
        <p:spPr>
          <a:xfrm>
            <a:off x="8610600" y="65322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5"/>
          <p:cNvSpPr txBox="1">
            <a:spLocks noGrp="1"/>
          </p:cNvSpPr>
          <p:nvPr>
            <p:ph type="ftr" idx="11"/>
          </p:nvPr>
        </p:nvSpPr>
        <p:spPr>
          <a:xfrm>
            <a:off x="4038600" y="65322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95" name="Google Shape;295;p15"/>
          <p:cNvSpPr txBox="1">
            <a:spLocks noGrp="1"/>
          </p:cNvSpPr>
          <p:nvPr>
            <p:ph type="dt" idx="10"/>
          </p:nvPr>
        </p:nvSpPr>
        <p:spPr>
          <a:xfrm>
            <a:off x="215151" y="65322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296" name="Google Shape;296;p15" title="2023 9th District Meeting.jpg"/>
          <p:cNvPicPr preferRelativeResize="0"/>
          <p:nvPr/>
        </p:nvPicPr>
        <p:blipFill rotWithShape="1">
          <a:blip r:embed="rId5">
            <a:alphaModFix/>
          </a:blip>
          <a:srcRect t="1996" b="1996"/>
          <a:stretch/>
        </p:blipFill>
        <p:spPr>
          <a:xfrm>
            <a:off x="6587631" y="1874939"/>
            <a:ext cx="5133110" cy="369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272" y="216965"/>
            <a:ext cx="1290743" cy="15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686391" y="517426"/>
            <a:ext cx="78229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Member Roster (At Large)</a:t>
            </a:r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Member Roster (At Large Members</a:t>
            </a: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Export Drop Down Menu</a:t>
            </a: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r>
              <a:rPr lang="en-US" sz="320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” and Save File</a:t>
            </a:r>
            <a:endParaRPr/>
          </a:p>
        </p:txBody>
      </p:sp>
      <p:pic>
        <p:nvPicPr>
          <p:cNvPr id="309" name="Google Shape;309;p16" title="Reclamation.png"/>
          <p:cNvPicPr preferRelativeResize="0"/>
          <p:nvPr/>
        </p:nvPicPr>
        <p:blipFill rotWithShape="1">
          <a:blip r:embed="rId5">
            <a:alphaModFix/>
          </a:blip>
          <a:srcRect t="298" b="298"/>
          <a:stretch/>
        </p:blipFill>
        <p:spPr>
          <a:xfrm>
            <a:off x="6699077" y="1286875"/>
            <a:ext cx="3871625" cy="452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2993" y="202128"/>
            <a:ext cx="5039293" cy="588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A person in a suit and ti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6324" y="370472"/>
            <a:ext cx="4862532" cy="65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86391" y="517426"/>
            <a:ext cx="259718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Purpose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89714" y="1385832"/>
            <a:ext cx="6773279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600"/>
              <a:buFont typeface="Calibri"/>
              <a:buNone/>
            </a:pPr>
            <a:r>
              <a:rPr lang="en-US" sz="2600" b="0" i="0" u="none" strike="noStrike" cap="none" dirty="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This training session will provide a comprehensive overview of the roles and responsibilities of the Grand, District, and Chapter Keeper of Records and Seal (KRS).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 b="0" i="0" u="none" strike="noStrike" cap="none" dirty="0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600"/>
              <a:buFont typeface="Calibri"/>
              <a:buNone/>
            </a:pPr>
            <a:r>
              <a:rPr lang="en-US" sz="2600" b="0" i="0" u="none" strike="noStrike" cap="none" dirty="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Brothers will gain insight into key functions, common challenges, and best practices associated with the KRS position. By the end of the session, brothers will have a clearer understanding of how to effectively execute the duties of a Chapter KRS.</a:t>
            </a:r>
            <a:endParaRPr sz="2600" b="1" i="0" u="none" strike="noStrike" cap="none" dirty="0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  <a:endParaRPr sz="1200" b="0" i="0" u="none" strike="noStrike" cap="none" dirty="0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528176" y="517425"/>
            <a:ext cx="7108036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MSP Certified Members</a:t>
            </a:r>
            <a:endParaRPr dirty="0"/>
          </a:p>
        </p:txBody>
      </p:sp>
      <p:sp>
        <p:nvSpPr>
          <p:cNvPr id="317" name="Google Shape;317;p17"/>
          <p:cNvSpPr txBox="1"/>
          <p:nvPr/>
        </p:nvSpPr>
        <p:spPr>
          <a:xfrm>
            <a:off x="686391" y="1690632"/>
            <a:ext cx="618822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MSP Certified Members</a:t>
            </a: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Export Drop Down Menu</a:t>
            </a: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32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r>
              <a:rPr lang="en-US" sz="3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” and Save File</a:t>
            </a:r>
            <a:endParaRPr/>
          </a:p>
        </p:txBody>
      </p:sp>
      <p:sp>
        <p:nvSpPr>
          <p:cNvPr id="318" name="Google Shape;318;p17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20" name="Google Shape;320;p17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321" name="Google Shape;321;p17" descr="A group of men on a magazine cov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480" y="576383"/>
            <a:ext cx="4262155" cy="55034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2611725" y="458918"/>
            <a:ext cx="69685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B0E6E"/>
                </a:solidFill>
                <a:latin typeface="Georgia"/>
                <a:ea typeface="Georgia"/>
                <a:cs typeface="Georgia"/>
                <a:sym typeface="Georgia"/>
              </a:rPr>
              <a:t>Chapter Info -&gt; Actions</a:t>
            </a:r>
            <a:endParaRPr/>
          </a:p>
        </p:txBody>
      </p:sp>
      <p:sp>
        <p:nvSpPr>
          <p:cNvPr id="328" name="Google Shape;328;p18"/>
          <p:cNvSpPr txBox="1"/>
          <p:nvPr/>
        </p:nvSpPr>
        <p:spPr>
          <a:xfrm>
            <a:off x="3468326" y="1118499"/>
            <a:ext cx="5255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None/>
            </a:pPr>
            <a:r>
              <a:rPr lang="en-US" sz="23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Grand Keeper of Records and Seal (GKRS</a:t>
            </a:r>
            <a:r>
              <a:rPr lang="en-US" sz="23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300"/>
          </a:p>
        </p:txBody>
      </p:sp>
      <p:sp>
        <p:nvSpPr>
          <p:cNvPr id="329" name="Google Shape;329;p18"/>
          <p:cNvSpPr/>
          <p:nvPr/>
        </p:nvSpPr>
        <p:spPr>
          <a:xfrm>
            <a:off x="118499" y="2432169"/>
            <a:ext cx="4192244" cy="18076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The Chapter Info -&gt; Actions section of QueZone is where you will manage key administrative functions for your Chapter. </a:t>
            </a:r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7720148" y="2432169"/>
            <a:ext cx="4470327" cy="148316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Key areas are: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Update Chapter Information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Update Chapter Officers  (Form 50)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Submit Chapter Activity    (Form 37)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Submit Dues Payment</a:t>
            </a:r>
            <a:endParaRPr sz="2400" b="0" i="0" u="none" strike="noStrike" cap="none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Update Chapter Advisor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GPA Verification Action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6391" y="517426"/>
            <a:ext cx="9015548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Update Chapter Information</a:t>
            </a:r>
            <a:endParaRPr/>
          </a:p>
        </p:txBody>
      </p:sp>
      <p:sp>
        <p:nvSpPr>
          <p:cNvPr id="338" name="Google Shape;338;p19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40" name="Google Shape;340;p19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sp>
        <p:nvSpPr>
          <p:cNvPr id="341" name="Google Shape;341;p19"/>
          <p:cNvSpPr txBox="1"/>
          <p:nvPr/>
        </p:nvSpPr>
        <p:spPr>
          <a:xfrm>
            <a:off x="686391" y="1701213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Chapter Info</a:t>
            </a: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800" b="1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Update Chapter Information</a:t>
            </a: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Enter The Chapter’s Correct </a:t>
            </a:r>
            <a:r>
              <a:rPr lang="en-US" sz="2800" b="1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Mailing Address</a:t>
            </a: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Email Address</a:t>
            </a: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Phone Number</a:t>
            </a: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800" b="1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800" b="1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r>
              <a:rPr lang="en-US" sz="2800">
                <a:solidFill>
                  <a:srgbClr val="EBDB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EBDB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9" descr="A group of men in suits and scar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9869" y="1286867"/>
            <a:ext cx="3978729" cy="528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686391" y="517426"/>
            <a:ext cx="103396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Update Chapter Officers (Form 50)</a:t>
            </a:r>
            <a:endParaRPr/>
          </a:p>
        </p:txBody>
      </p:sp>
      <p:sp>
        <p:nvSpPr>
          <p:cNvPr id="350" name="Google Shape;350;p20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sp>
        <p:nvSpPr>
          <p:cNvPr id="353" name="Google Shape;353;p20"/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Chapter Info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Update Chapter Officers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Position(s)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 That Need Updating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Find a Member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 and Input Full Name and Control #, and 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the Brother, Enter Date, and 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Enter Your Name and Date, and Select “</a:t>
            </a:r>
            <a:r>
              <a:rPr lang="en-US" sz="24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4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 to Verify</a:t>
            </a:r>
            <a:endParaRPr/>
          </a:p>
          <a:p>
            <a:pPr marL="228600" marR="0" lvl="0" indent="-142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5421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20" descr="A group of men in suits standing on stair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9991" y="1795914"/>
            <a:ext cx="6054958" cy="399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272" y="184307"/>
            <a:ext cx="1290743" cy="15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579387" y="464558"/>
            <a:ext cx="10184198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Submit Chapter Activity (Form 37)</a:t>
            </a:r>
            <a:endParaRPr dirty="0"/>
          </a:p>
        </p:txBody>
      </p:sp>
      <p:sp>
        <p:nvSpPr>
          <p:cNvPr id="363" name="Google Shape;363;p21"/>
          <p:cNvSpPr txBox="1">
            <a:spLocks noGrp="1"/>
          </p:cNvSpPr>
          <p:nvPr>
            <p:ph type="sldNum" idx="12"/>
          </p:nvPr>
        </p:nvSpPr>
        <p:spPr>
          <a:xfrm>
            <a:off x="8610600" y="65322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1"/>
          <p:cNvSpPr txBox="1">
            <a:spLocks noGrp="1"/>
          </p:cNvSpPr>
          <p:nvPr>
            <p:ph type="ftr" idx="11"/>
          </p:nvPr>
        </p:nvSpPr>
        <p:spPr>
          <a:xfrm>
            <a:off x="4038600" y="65322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dt" idx="10"/>
          </p:nvPr>
        </p:nvSpPr>
        <p:spPr>
          <a:xfrm>
            <a:off x="215151" y="65322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sp>
        <p:nvSpPr>
          <p:cNvPr id="366" name="Google Shape;366;p21"/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Chapter Info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Submit Chapter Activity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Check “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Enter the 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 Chapter Activity Information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Enter Your Name and Date, and Select “</a:t>
            </a:r>
            <a:r>
              <a:rPr lang="en-US" sz="2800" b="1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EBDBB3"/>
                </a:solidFill>
                <a:latin typeface="Arial"/>
                <a:ea typeface="Arial"/>
                <a:cs typeface="Arial"/>
                <a:sym typeface="Arial"/>
              </a:rPr>
              <a:t>” to Verify</a:t>
            </a:r>
            <a:endParaRPr/>
          </a:p>
          <a:p>
            <a:pPr marL="228600" marR="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EBDB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EBDB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EBDB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21" descr="A group of men in suit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0" y="1874939"/>
            <a:ext cx="6019798" cy="401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686391" y="517426"/>
            <a:ext cx="105609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Submit Current Year Dues Payment</a:t>
            </a:r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2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Chapter Info</a:t>
            </a: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Submit Current Year Dues Payment</a:t>
            </a: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800" b="1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Select the Brother(s) you would like to pay Dues (</a:t>
            </a:r>
            <a:r>
              <a:rPr lang="en-US" sz="2800" b="1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they will not show if  Brother is At Large</a:t>
            </a: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800" b="1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Provide the Chapter’s Credit/Debit Card Information and Select “</a:t>
            </a:r>
            <a:r>
              <a:rPr lang="en-US" sz="2800" b="1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Enter Your Name and Date, and Select “</a:t>
            </a:r>
            <a:r>
              <a:rPr lang="en-US" sz="2800" b="1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54205C"/>
                </a:solidFill>
                <a:latin typeface="Arial"/>
                <a:ea typeface="Arial"/>
                <a:cs typeface="Arial"/>
                <a:sym typeface="Arial"/>
              </a:rPr>
              <a:t>” to Verify</a:t>
            </a:r>
            <a:endParaRPr sz="2800" b="0" i="0" u="none" strike="noStrike" cap="none">
              <a:solidFill>
                <a:srgbClr val="5420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22" descr="A person with a religious symbol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3141" y="1290751"/>
            <a:ext cx="4037369" cy="525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"/>
          <p:cNvSpPr txBox="1"/>
          <p:nvPr/>
        </p:nvSpPr>
        <p:spPr>
          <a:xfrm>
            <a:off x="686391" y="517426"/>
            <a:ext cx="9015548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Update Chapter Advisor</a:t>
            </a:r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3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89" name="Google Shape;389;p23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sp>
        <p:nvSpPr>
          <p:cNvPr id="390" name="Google Shape;390;p23"/>
          <p:cNvSpPr txBox="1"/>
          <p:nvPr/>
        </p:nvSpPr>
        <p:spPr>
          <a:xfrm>
            <a:off x="686391" y="1701213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Chapter Info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Go to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Update Chapter Advisor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Check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Find a Member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 and Input Full Name and Control #, and Select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Select the Brother, Enter Date, and Select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DCB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Enter Your Name and Date, and Select “</a:t>
            </a:r>
            <a:r>
              <a:rPr lang="en-US" sz="2400" b="1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4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” to Verify</a:t>
            </a:r>
            <a:endParaRPr/>
          </a:p>
        </p:txBody>
      </p:sp>
      <p:pic>
        <p:nvPicPr>
          <p:cNvPr id="391" name="Google Shape;39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5832" y="2111643"/>
            <a:ext cx="4872348" cy="3250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4"/>
          <p:cNvSpPr txBox="1"/>
          <p:nvPr/>
        </p:nvSpPr>
        <p:spPr>
          <a:xfrm>
            <a:off x="686391" y="517426"/>
            <a:ext cx="71208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GPA Verification Action</a:t>
            </a:r>
            <a:endParaRPr/>
          </a:p>
        </p:txBody>
      </p:sp>
      <p:sp>
        <p:nvSpPr>
          <p:cNvPr id="399" name="Google Shape;399;p24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01" name="Google Shape;401;p24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402" name="Google Shape;40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011" y="1937288"/>
            <a:ext cx="5214453" cy="347901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4"/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Chapter Info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GPA Verification Actions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Go to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Submit Chapter GPA Verification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Check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 for Year/Term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Upload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GPA Verification Form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2800" b="1" i="0" u="none" strike="noStrike" cap="none">
              <a:solidFill>
                <a:srgbClr val="5421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Select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215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Enter Your Name and Date, and Select “</a:t>
            </a:r>
            <a:r>
              <a:rPr lang="en-US" sz="2800" b="1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lang="en-US" sz="2800" b="0" i="0" u="none" strike="noStrike" cap="none">
                <a:solidFill>
                  <a:srgbClr val="54215C"/>
                </a:solidFill>
                <a:latin typeface="Arial"/>
                <a:ea typeface="Arial"/>
                <a:cs typeface="Arial"/>
                <a:sym typeface="Arial"/>
              </a:rPr>
              <a:t>” to Verify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 txBox="1"/>
          <p:nvPr/>
        </p:nvSpPr>
        <p:spPr>
          <a:xfrm>
            <a:off x="4041467" y="807415"/>
            <a:ext cx="38629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pic>
        <p:nvPicPr>
          <p:cNvPr id="409" name="Google Shape;409;p25" descr="Graphical user interfac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5570" y="1305734"/>
            <a:ext cx="47879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793687" y="458918"/>
            <a:ext cx="2359941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EBDAB2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endParaRPr sz="4400" b="1" i="0" u="none" strike="noStrike" cap="none">
              <a:solidFill>
                <a:srgbClr val="E1C78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3" name="Google Shape;113;p3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7198"/>
          <a:stretch/>
        </p:blipFill>
        <p:spPr>
          <a:xfrm>
            <a:off x="2706118" y="1855024"/>
            <a:ext cx="6372569" cy="3465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268030" y="1309969"/>
            <a:ext cx="4317300" cy="5352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KRS Core Responsibilities</a:t>
            </a:r>
            <a:endParaRPr/>
          </a:p>
          <a:p>
            <a:pPr marL="45720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Grand Keeper of Records and Seal</a:t>
            </a:r>
            <a:endParaRPr sz="1800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District Keeper of Records and Seal</a:t>
            </a:r>
            <a:endParaRPr sz="1800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Chapter Keeper of Records and Seal</a:t>
            </a:r>
            <a:endParaRPr sz="1800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MSP -&gt; Actions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Approve Form 1</a:t>
            </a:r>
            <a:endParaRPr sz="1800" b="0" i="0" u="none" strike="noStrike" cap="none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Form 103A (Initiation Cover Letter)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u="sng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Membership -&gt; Actions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Update Member Information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Transfer Member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Update Deceased Member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Identify Graduated Members</a:t>
            </a:r>
            <a:endParaRPr sz="1800" b="0" i="0" u="none" strike="noStrike" cap="none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8306302" y="1309969"/>
            <a:ext cx="4317300" cy="5557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Membership -&gt; Reports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Financial Members (Form 53)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Member Dues Outstanding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Member Roster</a:t>
            </a:r>
            <a:endParaRPr sz="1800" b="0" i="0" u="none" strike="noStrike" cap="none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Member Roster (At Large)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MSP Certified Members</a:t>
            </a:r>
            <a:endParaRPr sz="1800" b="0" i="0" u="none" strike="noStrike" cap="none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ECDC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Chapter Info -&gt; Actions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Update Chapter Information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Update Chapter Officers (Form 50)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Submit Chapter Activities (Form 37)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Submit Dues Payment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Update Chapter Advisor</a:t>
            </a:r>
            <a:endParaRPr/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DCB3"/>
                </a:solidFill>
                <a:latin typeface="Calibri"/>
                <a:ea typeface="Calibri"/>
                <a:cs typeface="Calibri"/>
                <a:sym typeface="Calibri"/>
              </a:rPr>
              <a:t>Submit GPA Verification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5e3c22a0d_0_8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65e3c22a0d_0_8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65e3c22a0d_0_8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4" name="Google Shape;124;g365e3c22a0d_0_8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  <a:endParaRPr sz="1200" b="0" i="0" u="none" strike="noStrike" cap="none" dirty="0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65e3c22a0d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272" y="216965"/>
            <a:ext cx="1290742" cy="15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65e3c22a0d_0_8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Constitutional Duties of the KRS</a:t>
            </a:r>
            <a:endParaRPr b="1">
              <a:solidFill>
                <a:srgbClr val="54215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(Grand and District)</a:t>
            </a:r>
            <a:endParaRPr/>
          </a:p>
        </p:txBody>
      </p:sp>
      <p:sp>
        <p:nvSpPr>
          <p:cNvPr id="127" name="Google Shape;127;g365e3c22a0d_0_8"/>
          <p:cNvSpPr txBox="1">
            <a:spLocks noGrp="1"/>
          </p:cNvSpPr>
          <p:nvPr>
            <p:ph type="body" idx="4294967295"/>
          </p:nvPr>
        </p:nvSpPr>
        <p:spPr>
          <a:xfrm>
            <a:off x="838200" y="1723291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54205C"/>
                </a:solidFill>
              </a:rPr>
              <a:t>Grand Keeper of Records and Seal (GKRS)</a:t>
            </a:r>
            <a:endParaRPr sz="1900" b="1" dirty="0">
              <a:solidFill>
                <a:srgbClr val="54205C"/>
              </a:solidFill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 b="1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Administrative Oversight: </a:t>
            </a:r>
            <a:r>
              <a:rPr lang="en-US" sz="1900" dirty="0">
                <a:solidFill>
                  <a:srgbClr val="54205C"/>
                </a:solidFill>
              </a:rPr>
              <a:t>Manages Fraternity’s official records and correspondence</a:t>
            </a:r>
            <a:endParaRPr sz="1900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Reporting Duties: </a:t>
            </a:r>
            <a:r>
              <a:rPr lang="en-US" sz="1900" dirty="0">
                <a:solidFill>
                  <a:srgbClr val="54205C"/>
                </a:solidFill>
              </a:rPr>
              <a:t>Documents Grand Conclaves &amp; Supreme Council proceedings; distributes reports within 90 days</a:t>
            </a:r>
            <a:endParaRPr sz="1900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Historical Stewardship: </a:t>
            </a:r>
            <a:r>
              <a:rPr lang="en-US" sz="1900" dirty="0">
                <a:solidFill>
                  <a:srgbClr val="54205C"/>
                </a:solidFill>
              </a:rPr>
              <a:t>Maintains and archives the Fraternity’s history during tenure</a:t>
            </a:r>
            <a:endParaRPr sz="1900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Bereavement &amp; Recognition: </a:t>
            </a:r>
            <a:r>
              <a:rPr lang="en-US" sz="1900" dirty="0">
                <a:solidFill>
                  <a:srgbClr val="54205C"/>
                </a:solidFill>
              </a:rPr>
              <a:t>Issues condolences and published tributes in </a:t>
            </a:r>
            <a:r>
              <a:rPr lang="en-US" sz="1900" i="1" dirty="0">
                <a:solidFill>
                  <a:srgbClr val="54205C"/>
                </a:solidFill>
              </a:rPr>
              <a:t>The Oracle</a:t>
            </a:r>
            <a:endParaRPr sz="1900" i="1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Financial Authorization: </a:t>
            </a:r>
            <a:r>
              <a:rPr lang="en-US" sz="1900" dirty="0">
                <a:solidFill>
                  <a:srgbClr val="54205C"/>
                </a:solidFill>
              </a:rPr>
              <a:t>Signs disbursement orders; maintains property custody</a:t>
            </a:r>
            <a:endParaRPr sz="1900" dirty="0">
              <a:solidFill>
                <a:srgbClr val="54205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365e3c22a0d_0_8"/>
          <p:cNvSpPr txBox="1">
            <a:spLocks noGrp="1"/>
          </p:cNvSpPr>
          <p:nvPr>
            <p:ph type="body" idx="4294967295"/>
          </p:nvPr>
        </p:nvSpPr>
        <p:spPr>
          <a:xfrm>
            <a:off x="6172200" y="16908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6363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54205C"/>
                </a:solidFill>
              </a:rPr>
              <a:t>District Keeper of Records and Seal (DKRS)</a:t>
            </a:r>
            <a:endParaRPr sz="1900" b="1" dirty="0">
              <a:solidFill>
                <a:srgbClr val="54205C"/>
              </a:solidFill>
            </a:endParaRPr>
          </a:p>
          <a:p>
            <a:pPr marL="0" lvl="0" indent="0" algn="l" rtl="0">
              <a:lnSpc>
                <a:spcPct val="76363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 b="1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76363"/>
              </a:lnSpc>
              <a:spcBef>
                <a:spcPts val="100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Meeting Documentation: </a:t>
            </a:r>
            <a:r>
              <a:rPr lang="en-US" sz="1900" dirty="0">
                <a:solidFill>
                  <a:srgbClr val="54205C"/>
                </a:solidFill>
              </a:rPr>
              <a:t>Records and distributes District Meeting minutes</a:t>
            </a:r>
            <a:endParaRPr sz="1900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Operational Records: </a:t>
            </a:r>
            <a:r>
              <a:rPr lang="en-US" sz="1900" dirty="0">
                <a:solidFill>
                  <a:srgbClr val="54205C"/>
                </a:solidFill>
              </a:rPr>
              <a:t>Establishes and maintains District records system</a:t>
            </a:r>
            <a:endParaRPr sz="1900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Financial Oversight: </a:t>
            </a:r>
            <a:r>
              <a:rPr lang="en-US" sz="1900" dirty="0">
                <a:solidFill>
                  <a:srgbClr val="54205C"/>
                </a:solidFill>
              </a:rPr>
              <a:t>Reviews and co-signs fund disbursement requests</a:t>
            </a:r>
            <a:endParaRPr sz="1900" dirty="0">
              <a:solidFill>
                <a:srgbClr val="54205C"/>
              </a:solidFill>
            </a:endParaRPr>
          </a:p>
          <a:p>
            <a:pPr marL="457200" lvl="0" indent="-349250" algn="l" rtl="0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Clr>
                <a:srgbClr val="54205C"/>
              </a:buClr>
              <a:buSzPts val="1900"/>
              <a:buChar char="•"/>
            </a:pPr>
            <a:r>
              <a:rPr lang="en-US" sz="1900" b="1" dirty="0">
                <a:solidFill>
                  <a:srgbClr val="54205C"/>
                </a:solidFill>
              </a:rPr>
              <a:t>Training Compliance: </a:t>
            </a:r>
            <a:r>
              <a:rPr lang="en-US" sz="1900" dirty="0">
                <a:solidFill>
                  <a:srgbClr val="54205C"/>
                </a:solidFill>
              </a:rPr>
              <a:t>Ensures required Fraternity training is conducted</a:t>
            </a:r>
            <a:endParaRPr sz="1900" dirty="0"/>
          </a:p>
        </p:txBody>
      </p:sp>
      <p:pic>
        <p:nvPicPr>
          <p:cNvPr id="3" name="Picture 2" descr="A purple circle with white text and a book&#10;&#10;AI-generated content may be incorrect.">
            <a:extLst>
              <a:ext uri="{FF2B5EF4-FFF2-40B4-BE49-F238E27FC236}">
                <a16:creationId xmlns:a16="http://schemas.microsoft.com/office/drawing/2014/main" id="{AFEABBFC-80BC-D814-A273-BAB65A77A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001" y="4228534"/>
            <a:ext cx="1919284" cy="2189699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365e3c22a0d_0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272" y="184307"/>
            <a:ext cx="1290742" cy="15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65e3c22a0d_0_47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65e3c22a0d_0_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7" name="Google Shape;137;g365e3c22a0d_0_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38" name="Google Shape;138;g365e3c22a0d_0_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65e3c22a0d_0_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Chapter KRS – Key Duties</a:t>
            </a:r>
            <a:endParaRPr/>
          </a:p>
        </p:txBody>
      </p:sp>
      <p:sp>
        <p:nvSpPr>
          <p:cNvPr id="140" name="Google Shape;140;g365e3c22a0d_0_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ts val="2400"/>
              <a:buChar char="•"/>
            </a:pPr>
            <a:r>
              <a:rPr lang="en-US" sz="2400" b="1">
                <a:solidFill>
                  <a:srgbClr val="EBDBB3"/>
                </a:solidFill>
              </a:rPr>
              <a:t>Recordkeeping:</a:t>
            </a:r>
            <a:r>
              <a:rPr lang="en-US" sz="2400">
                <a:solidFill>
                  <a:srgbClr val="EBDBB3"/>
                </a:solidFill>
              </a:rPr>
              <a:t> Maintains Chapter minutes and charter documents.</a:t>
            </a:r>
            <a:endParaRPr sz="2400">
              <a:solidFill>
                <a:srgbClr val="EBDBB3"/>
              </a:solidFill>
            </a:endParaRPr>
          </a:p>
          <a:p>
            <a:pPr marL="457200" lvl="0" indent="-3810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400"/>
              <a:buChar char="•"/>
            </a:pPr>
            <a:r>
              <a:rPr lang="en-US" sz="2400" b="1">
                <a:solidFill>
                  <a:srgbClr val="EBDBB3"/>
                </a:solidFill>
              </a:rPr>
              <a:t>Correspondence:</a:t>
            </a:r>
            <a:r>
              <a:rPr lang="en-US" sz="2400">
                <a:solidFill>
                  <a:srgbClr val="EBDBB3"/>
                </a:solidFill>
              </a:rPr>
              <a:t> Manages official Chapter communications.</a:t>
            </a:r>
            <a:endParaRPr sz="2400">
              <a:solidFill>
                <a:srgbClr val="EBDBB3"/>
              </a:solidFill>
            </a:endParaRPr>
          </a:p>
          <a:p>
            <a:pPr marL="457200" lvl="0" indent="-3810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400"/>
              <a:buChar char="•"/>
            </a:pPr>
            <a:r>
              <a:rPr lang="en-US" sz="2400" b="1">
                <a:solidFill>
                  <a:srgbClr val="EBDBB3"/>
                </a:solidFill>
              </a:rPr>
              <a:t>Financial Role:</a:t>
            </a:r>
            <a:endParaRPr sz="2400" b="1">
              <a:solidFill>
                <a:srgbClr val="EBDBB3"/>
              </a:solidFill>
            </a:endParaRPr>
          </a:p>
          <a:p>
            <a:pPr marL="914400" lvl="1" indent="-3556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000"/>
              <a:buChar char="•"/>
            </a:pPr>
            <a:r>
              <a:rPr lang="en-US" sz="2000">
                <a:solidFill>
                  <a:srgbClr val="EBDBB3"/>
                </a:solidFill>
              </a:rPr>
              <a:t>Receives all funds; transfers to KF with documented receipts</a:t>
            </a:r>
            <a:endParaRPr sz="2000">
              <a:solidFill>
                <a:srgbClr val="EBDBB3"/>
              </a:solidFill>
            </a:endParaRPr>
          </a:p>
          <a:p>
            <a:pPr marL="914400" lvl="1" indent="-3556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000"/>
              <a:buChar char="•"/>
            </a:pPr>
            <a:r>
              <a:rPr lang="en-US" sz="2000">
                <a:solidFill>
                  <a:srgbClr val="EBDBB3"/>
                </a:solidFill>
              </a:rPr>
              <a:t>Signs and tracks disbursement order</a:t>
            </a:r>
            <a:endParaRPr sz="2000">
              <a:solidFill>
                <a:srgbClr val="EBDBB3"/>
              </a:solidFill>
            </a:endParaRPr>
          </a:p>
          <a:p>
            <a:pPr marL="457200" lvl="0" indent="-3810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400"/>
              <a:buChar char="•"/>
            </a:pPr>
            <a:r>
              <a:rPr lang="en-US" sz="2400" b="1">
                <a:solidFill>
                  <a:srgbClr val="EBDBB3"/>
                </a:solidFill>
              </a:rPr>
              <a:t>Credentialing Support: </a:t>
            </a:r>
            <a:r>
              <a:rPr lang="en-US" sz="2400">
                <a:solidFill>
                  <a:srgbClr val="EBDBB3"/>
                </a:solidFill>
              </a:rPr>
              <a:t>Countersigns membership cards</a:t>
            </a:r>
            <a:endParaRPr sz="2400">
              <a:solidFill>
                <a:srgbClr val="EBDBB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65e3c22a0d_0_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EBDBB3"/>
              </a:buClr>
              <a:buSzPts val="2400"/>
              <a:buChar char="•"/>
            </a:pPr>
            <a:r>
              <a:rPr lang="en-US" sz="2400" b="1">
                <a:solidFill>
                  <a:srgbClr val="EBDBB3"/>
                </a:solidFill>
              </a:rPr>
              <a:t>Membership Records:</a:t>
            </a:r>
            <a:endParaRPr sz="2400" b="1">
              <a:solidFill>
                <a:srgbClr val="EBDBB3"/>
              </a:solidFill>
            </a:endParaRPr>
          </a:p>
          <a:p>
            <a:pPr marL="914400" lvl="1" indent="-3556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000"/>
              <a:buChar char="•"/>
            </a:pPr>
            <a:r>
              <a:rPr lang="en-US" sz="2000">
                <a:solidFill>
                  <a:srgbClr val="EBDBB3"/>
                </a:solidFill>
              </a:rPr>
              <a:t>Maintains member histories</a:t>
            </a:r>
            <a:endParaRPr sz="2000">
              <a:solidFill>
                <a:srgbClr val="EBDBB3"/>
              </a:solidFill>
            </a:endParaRPr>
          </a:p>
          <a:p>
            <a:pPr marL="914400" lvl="1" indent="-3556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000"/>
              <a:buChar char="•"/>
            </a:pPr>
            <a:r>
              <a:rPr lang="en-US" sz="2000">
                <a:solidFill>
                  <a:srgbClr val="EBDBB3"/>
                </a:solidFill>
              </a:rPr>
              <a:t>Updates IHQ/DKRS with Chapter changes</a:t>
            </a:r>
            <a:endParaRPr sz="2000">
              <a:solidFill>
                <a:srgbClr val="EBDBB3"/>
              </a:solidFill>
            </a:endParaRPr>
          </a:p>
          <a:p>
            <a:pPr marL="457200" lvl="0" indent="-3810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400"/>
              <a:buChar char="•"/>
            </a:pPr>
            <a:r>
              <a:rPr lang="en-US" sz="2400" b="1">
                <a:solidFill>
                  <a:srgbClr val="EBDBB3"/>
                </a:solidFill>
              </a:rPr>
              <a:t>Bereavement Duties:</a:t>
            </a:r>
            <a:r>
              <a:rPr lang="en-US" sz="2400">
                <a:solidFill>
                  <a:srgbClr val="EBDBB3"/>
                </a:solidFill>
              </a:rPr>
              <a:t> Notifies GKRS/DKRS upon member death with obituary and biography</a:t>
            </a:r>
            <a:endParaRPr sz="2400">
              <a:solidFill>
                <a:srgbClr val="EBDBB3"/>
              </a:solidFill>
            </a:endParaRPr>
          </a:p>
          <a:p>
            <a:pPr marL="457200" lvl="0" indent="-3810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EBDBB3"/>
              </a:buClr>
              <a:buSzPts val="2400"/>
              <a:buChar char="•"/>
            </a:pPr>
            <a:r>
              <a:rPr lang="en-US" sz="2400" b="1">
                <a:solidFill>
                  <a:srgbClr val="EBDBB3"/>
                </a:solidFill>
              </a:rPr>
              <a:t>Public Relations:</a:t>
            </a:r>
            <a:r>
              <a:rPr lang="en-US" sz="2400">
                <a:solidFill>
                  <a:srgbClr val="EBDBB3"/>
                </a:solidFill>
              </a:rPr>
              <a:t> Manages local Chapter publicity</a:t>
            </a:r>
            <a:endParaRPr sz="2400">
              <a:solidFill>
                <a:srgbClr val="EBDBB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3792324" y="458918"/>
            <a:ext cx="46073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5B0E6E"/>
                </a:solidFill>
                <a:latin typeface="Georgia"/>
                <a:ea typeface="Georgia"/>
                <a:cs typeface="Georgia"/>
                <a:sym typeface="Georgia"/>
              </a:rPr>
              <a:t>MSP -&gt; Actions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3468325" y="1118500"/>
            <a:ext cx="545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Grand Keeper of Records and Seal (GKRS)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118499" y="2525157"/>
            <a:ext cx="4192244" cy="18076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The MSP Section of QueZone</a:t>
            </a:r>
            <a:endParaRPr sz="2400" b="1" i="0" u="none" strike="noStrike" cap="none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is where you will manage the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Requirements needed to obtain MSPU approval for your Chapter. </a:t>
            </a:r>
            <a:endParaRPr sz="2400" b="1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8366525" y="2525146"/>
            <a:ext cx="3707100" cy="2416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Key areas are: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Approve Form 1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Submit Form 103A (Initiation Cover Letter)</a:t>
            </a:r>
            <a:endParaRPr sz="2400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Form 3</a:t>
            </a:r>
            <a:endParaRPr sz="2400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5B0E6E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5B0E6E"/>
                </a:solidFill>
                <a:latin typeface="Calibri"/>
                <a:ea typeface="Calibri"/>
                <a:cs typeface="Calibri"/>
                <a:sym typeface="Calibri"/>
              </a:rPr>
              <a:t>Form 10</a:t>
            </a:r>
            <a:endParaRPr sz="2400">
              <a:solidFill>
                <a:srgbClr val="5B0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686391" y="517426"/>
            <a:ext cx="4817344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Approve Form 1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686391" y="1171662"/>
            <a:ext cx="61882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Notice of Chapter Request for MSPU</a:t>
            </a:r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458" y="1905220"/>
            <a:ext cx="6188221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 t="3474" b="2502"/>
          <a:stretch/>
        </p:blipFill>
        <p:spPr>
          <a:xfrm>
            <a:off x="7537746" y="1286867"/>
            <a:ext cx="4266795" cy="471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686391" y="517426"/>
            <a:ext cx="33842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rgbClr val="54215C"/>
                </a:solidFill>
                <a:latin typeface="Georgia"/>
                <a:ea typeface="Georgia"/>
                <a:cs typeface="Georgia"/>
                <a:sym typeface="Georgia"/>
              </a:rPr>
              <a:t>Form 103A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686391" y="1108733"/>
            <a:ext cx="61882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Initiation Cover Letter</a:t>
            </a:r>
            <a:endParaRPr sz="2800" b="1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5421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15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4215C"/>
                </a:solidFill>
                <a:latin typeface="Calibri"/>
                <a:ea typeface="Calibri"/>
                <a:cs typeface="Calibri"/>
                <a:sym typeface="Calibri"/>
              </a:rPr>
              <a:t>07/25/2025</a:t>
            </a: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457" y="1754747"/>
            <a:ext cx="6487155" cy="438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5">
            <a:alphaModFix/>
          </a:blip>
          <a:srcRect t="6810"/>
          <a:stretch/>
        </p:blipFill>
        <p:spPr>
          <a:xfrm>
            <a:off x="7441660" y="1286867"/>
            <a:ext cx="4362883" cy="47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951d21b27_0_0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CEA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6951d21b27_0_0"/>
          <p:cNvSpPr txBox="1"/>
          <p:nvPr/>
        </p:nvSpPr>
        <p:spPr>
          <a:xfrm>
            <a:off x="686405" y="517425"/>
            <a:ext cx="7727700" cy="7695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71616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4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Form 103A Attachments</a:t>
            </a:r>
            <a:endParaRPr/>
          </a:p>
        </p:txBody>
      </p:sp>
      <p:sp>
        <p:nvSpPr>
          <p:cNvPr id="184" name="Google Shape;184;g36951d21b27_0_0"/>
          <p:cNvSpPr txBox="1"/>
          <p:nvPr/>
        </p:nvSpPr>
        <p:spPr>
          <a:xfrm>
            <a:off x="686397" y="1171650"/>
            <a:ext cx="446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Form 3: Pin Order Form </a:t>
            </a:r>
            <a:endParaRPr/>
          </a:p>
        </p:txBody>
      </p:sp>
      <p:sp>
        <p:nvSpPr>
          <p:cNvPr id="185" name="Google Shape;185;g36951d21b27_0_0"/>
          <p:cNvSpPr txBox="1">
            <a:spLocks noGrp="1"/>
          </p:cNvSpPr>
          <p:nvPr>
            <p:ph type="sldNum" idx="12"/>
          </p:nvPr>
        </p:nvSpPr>
        <p:spPr>
          <a:xfrm>
            <a:off x="8610600" y="646689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6951d21b27_0_0"/>
          <p:cNvSpPr txBox="1">
            <a:spLocks noGrp="1"/>
          </p:cNvSpPr>
          <p:nvPr>
            <p:ph type="ftr" idx="11"/>
          </p:nvPr>
        </p:nvSpPr>
        <p:spPr>
          <a:xfrm>
            <a:off x="4038600" y="646689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EBD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Confidential. Internal use only. Distribution is strictly prohibited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87" name="Google Shape;187;g36951d21b27_0_0"/>
          <p:cNvSpPr txBox="1">
            <a:spLocks noGrp="1"/>
          </p:cNvSpPr>
          <p:nvPr>
            <p:ph type="dt" idx="10"/>
          </p:nvPr>
        </p:nvSpPr>
        <p:spPr>
          <a:xfrm>
            <a:off x="215151" y="646689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07/25/2025</a:t>
            </a:r>
          </a:p>
        </p:txBody>
      </p:sp>
      <p:pic>
        <p:nvPicPr>
          <p:cNvPr id="188" name="Google Shape;188;g36951d21b27_0_0" title="form3.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475" y="1694850"/>
            <a:ext cx="5165874" cy="4772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6951d21b27_0_0"/>
          <p:cNvSpPr txBox="1"/>
          <p:nvPr/>
        </p:nvSpPr>
        <p:spPr>
          <a:xfrm>
            <a:off x="6630425" y="1095450"/>
            <a:ext cx="477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AB2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EBDAB2"/>
                </a:solidFill>
                <a:latin typeface="Calibri"/>
                <a:ea typeface="Calibri"/>
                <a:cs typeface="Calibri"/>
                <a:sym typeface="Calibri"/>
              </a:rPr>
              <a:t>Form 10: Certification of Men for Initiation</a:t>
            </a:r>
            <a:endParaRPr/>
          </a:p>
        </p:txBody>
      </p:sp>
      <p:pic>
        <p:nvPicPr>
          <p:cNvPr id="190" name="Google Shape;190;g36951d21b27_0_0" title="form1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1700" y="2049750"/>
            <a:ext cx="4597626" cy="44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at1">
      <a:dk1>
        <a:srgbClr val="FFFFFF"/>
      </a:dk1>
      <a:lt1>
        <a:srgbClr val="CEA442"/>
      </a:lt1>
      <a:dk2>
        <a:srgbClr val="270E42"/>
      </a:dk2>
      <a:lt2>
        <a:srgbClr val="E7E6E6"/>
      </a:lt2>
      <a:accent1>
        <a:srgbClr val="CEA442"/>
      </a:accent1>
      <a:accent2>
        <a:srgbClr val="FFDC82"/>
      </a:accent2>
      <a:accent3>
        <a:srgbClr val="FEC001"/>
      </a:accent3>
      <a:accent4>
        <a:srgbClr val="FFC000"/>
      </a:accent4>
      <a:accent5>
        <a:srgbClr val="623B88"/>
      </a:accent5>
      <a:accent6>
        <a:srgbClr val="913BE8"/>
      </a:accent6>
      <a:hlink>
        <a:srgbClr val="FEFFFE"/>
      </a:hlink>
      <a:folHlink>
        <a:srgbClr val="C9A6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1886</Words>
  <Application>Microsoft Macintosh PowerPoint</Application>
  <PresentationFormat>Widescreen</PresentationFormat>
  <Paragraphs>383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Constitutional Duties of the KRS (Grand and District)</vt:lpstr>
      <vt:lpstr>Chapter KRS – Key Duties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Quinest Bishop</dc:creator>
  <cp:lastModifiedBy>Irwin Todd</cp:lastModifiedBy>
  <cp:revision>1</cp:revision>
  <dcterms:created xsi:type="dcterms:W3CDTF">2020-07-15T01:37:49Z</dcterms:created>
  <dcterms:modified xsi:type="dcterms:W3CDTF">2025-08-01T00:09:44Z</dcterms:modified>
</cp:coreProperties>
</file>